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7" r:id="rId2"/>
    <p:sldId id="260" r:id="rId3"/>
    <p:sldId id="261" r:id="rId4"/>
    <p:sldId id="262" r:id="rId5"/>
    <p:sldId id="263" r:id="rId6"/>
    <p:sldId id="268" r:id="rId7"/>
    <p:sldId id="267" r:id="rId8"/>
    <p:sldId id="264" r:id="rId9"/>
    <p:sldId id="265" r:id="rId10"/>
    <p:sldId id="266" r:id="rId11"/>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1344"/>
    <a:srgbClr val="63A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DB78D4-98F3-46F5-A276-D3DC9FCCD452}" v="2" dt="2023-09-22T08:03:55.2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5161" autoAdjust="0"/>
  </p:normalViewPr>
  <p:slideViewPr>
    <p:cSldViewPr snapToGrid="0" showGuides="1">
      <p:cViewPr varScale="1">
        <p:scale>
          <a:sx n="89" d="100"/>
          <a:sy n="89" d="100"/>
        </p:scale>
        <p:origin x="150"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ier Vedel" userId="1048105bb656c8c1" providerId="LiveId" clId="{B3DB78D4-98F3-46F5-A276-D3DC9FCCD452}"/>
    <pc:docChg chg="undo custSel delSld modSld modMainMaster">
      <pc:chgData name="Olivier Vedel" userId="1048105bb656c8c1" providerId="LiveId" clId="{B3DB78D4-98F3-46F5-A276-D3DC9FCCD452}" dt="2023-09-25T07:55:53.375" v="3222" actId="20577"/>
      <pc:docMkLst>
        <pc:docMk/>
      </pc:docMkLst>
      <pc:sldChg chg="modSp mod">
        <pc:chgData name="Olivier Vedel" userId="1048105bb656c8c1" providerId="LiveId" clId="{B3DB78D4-98F3-46F5-A276-D3DC9FCCD452}" dt="2023-09-21T16:46:50.220" v="36" actId="14100"/>
        <pc:sldMkLst>
          <pc:docMk/>
          <pc:sldMk cId="2919581560" sldId="257"/>
        </pc:sldMkLst>
        <pc:spChg chg="mod">
          <ac:chgData name="Olivier Vedel" userId="1048105bb656c8c1" providerId="LiveId" clId="{B3DB78D4-98F3-46F5-A276-D3DC9FCCD452}" dt="2023-09-21T16:46:50.220" v="36" actId="14100"/>
          <ac:spMkLst>
            <pc:docMk/>
            <pc:sldMk cId="2919581560" sldId="257"/>
            <ac:spMk id="14" creationId="{F08BD253-0A2A-3719-6016-C5E55157BC7C}"/>
          </ac:spMkLst>
        </pc:spChg>
        <pc:picChg chg="mod">
          <ac:chgData name="Olivier Vedel" userId="1048105bb656c8c1" providerId="LiveId" clId="{B3DB78D4-98F3-46F5-A276-D3DC9FCCD452}" dt="2023-09-21T16:38:19.333" v="30" actId="1038"/>
          <ac:picMkLst>
            <pc:docMk/>
            <pc:sldMk cId="2919581560" sldId="257"/>
            <ac:picMk id="7" creationId="{00000000-0000-0000-0000-000000000000}"/>
          </ac:picMkLst>
        </pc:picChg>
      </pc:sldChg>
      <pc:sldChg chg="modSp mod">
        <pc:chgData name="Olivier Vedel" userId="1048105bb656c8c1" providerId="LiveId" clId="{B3DB78D4-98F3-46F5-A276-D3DC9FCCD452}" dt="2023-09-24T09:26:26.523" v="2888" actId="20577"/>
        <pc:sldMkLst>
          <pc:docMk/>
          <pc:sldMk cId="2187829272" sldId="260"/>
        </pc:sldMkLst>
        <pc:spChg chg="mod">
          <ac:chgData name="Olivier Vedel" userId="1048105bb656c8c1" providerId="LiveId" clId="{B3DB78D4-98F3-46F5-A276-D3DC9FCCD452}" dt="2023-09-21T16:49:50.719" v="57"/>
          <ac:spMkLst>
            <pc:docMk/>
            <pc:sldMk cId="2187829272" sldId="260"/>
            <ac:spMk id="2" creationId="{DB87A977-99D6-9343-1AAD-10409A0AB20C}"/>
          </ac:spMkLst>
        </pc:spChg>
        <pc:spChg chg="mod">
          <ac:chgData name="Olivier Vedel" userId="1048105bb656c8c1" providerId="LiveId" clId="{B3DB78D4-98F3-46F5-A276-D3DC9FCCD452}" dt="2023-09-24T09:26:26.523" v="2888" actId="20577"/>
          <ac:spMkLst>
            <pc:docMk/>
            <pc:sldMk cId="2187829272" sldId="260"/>
            <ac:spMk id="3" creationId="{AB3C76AA-1CB1-4276-92B1-A298B6206EBB}"/>
          </ac:spMkLst>
        </pc:spChg>
      </pc:sldChg>
      <pc:sldChg chg="delSp modSp mod">
        <pc:chgData name="Olivier Vedel" userId="1048105bb656c8c1" providerId="LiveId" clId="{B3DB78D4-98F3-46F5-A276-D3DC9FCCD452}" dt="2023-09-24T09:34:56.354" v="2931" actId="6549"/>
        <pc:sldMkLst>
          <pc:docMk/>
          <pc:sldMk cId="2128265577" sldId="261"/>
        </pc:sldMkLst>
        <pc:spChg chg="mod">
          <ac:chgData name="Olivier Vedel" userId="1048105bb656c8c1" providerId="LiveId" clId="{B3DB78D4-98F3-46F5-A276-D3DC9FCCD452}" dt="2023-09-24T09:28:32.186" v="2899" actId="20577"/>
          <ac:spMkLst>
            <pc:docMk/>
            <pc:sldMk cId="2128265577" sldId="261"/>
            <ac:spMk id="2" creationId="{349BF246-0BC8-1296-9C40-014702019CB6}"/>
          </ac:spMkLst>
        </pc:spChg>
        <pc:spChg chg="mod">
          <ac:chgData name="Olivier Vedel" userId="1048105bb656c8c1" providerId="LiveId" clId="{B3DB78D4-98F3-46F5-A276-D3DC9FCCD452}" dt="2023-09-24T09:34:56.354" v="2931" actId="6549"/>
          <ac:spMkLst>
            <pc:docMk/>
            <pc:sldMk cId="2128265577" sldId="261"/>
            <ac:spMk id="3" creationId="{A67298DF-0792-FEBE-33E5-ABAA314C199E}"/>
          </ac:spMkLst>
        </pc:spChg>
        <pc:picChg chg="del">
          <ac:chgData name="Olivier Vedel" userId="1048105bb656c8c1" providerId="LiveId" clId="{B3DB78D4-98F3-46F5-A276-D3DC9FCCD452}" dt="2023-09-21T16:53:30.344" v="73" actId="478"/>
          <ac:picMkLst>
            <pc:docMk/>
            <pc:sldMk cId="2128265577" sldId="261"/>
            <ac:picMk id="10" creationId="{00000000-0000-0000-0000-000000000000}"/>
          </ac:picMkLst>
        </pc:picChg>
      </pc:sldChg>
      <pc:sldChg chg="modSp mod">
        <pc:chgData name="Olivier Vedel" userId="1048105bb656c8c1" providerId="LiveId" clId="{B3DB78D4-98F3-46F5-A276-D3DC9FCCD452}" dt="2023-09-25T07:55:37.646" v="3218" actId="5793"/>
        <pc:sldMkLst>
          <pc:docMk/>
          <pc:sldMk cId="953386144" sldId="262"/>
        </pc:sldMkLst>
        <pc:spChg chg="mod">
          <ac:chgData name="Olivier Vedel" userId="1048105bb656c8c1" providerId="LiveId" clId="{B3DB78D4-98F3-46F5-A276-D3DC9FCCD452}" dt="2023-09-21T17:18:52.638" v="147" actId="20577"/>
          <ac:spMkLst>
            <pc:docMk/>
            <pc:sldMk cId="953386144" sldId="262"/>
            <ac:spMk id="2" creationId="{47288ACC-686D-99C1-BE05-F7F53A8DB274}"/>
          </ac:spMkLst>
        </pc:spChg>
        <pc:spChg chg="mod">
          <ac:chgData name="Olivier Vedel" userId="1048105bb656c8c1" providerId="LiveId" clId="{B3DB78D4-98F3-46F5-A276-D3DC9FCCD452}" dt="2023-09-25T07:55:37.646" v="3218" actId="5793"/>
          <ac:spMkLst>
            <pc:docMk/>
            <pc:sldMk cId="953386144" sldId="262"/>
            <ac:spMk id="3" creationId="{AA99F1F6-768E-6650-4955-B2EDA3C8C6A7}"/>
          </ac:spMkLst>
        </pc:spChg>
      </pc:sldChg>
      <pc:sldChg chg="modSp mod">
        <pc:chgData name="Olivier Vedel" userId="1048105bb656c8c1" providerId="LiveId" clId="{B3DB78D4-98F3-46F5-A276-D3DC9FCCD452}" dt="2023-09-24T09:40:50.401" v="2973" actId="20577"/>
        <pc:sldMkLst>
          <pc:docMk/>
          <pc:sldMk cId="1333831906" sldId="263"/>
        </pc:sldMkLst>
        <pc:spChg chg="mod">
          <ac:chgData name="Olivier Vedel" userId="1048105bb656c8c1" providerId="LiveId" clId="{B3DB78D4-98F3-46F5-A276-D3DC9FCCD452}" dt="2023-09-21T17:28:06.104" v="214"/>
          <ac:spMkLst>
            <pc:docMk/>
            <pc:sldMk cId="1333831906" sldId="263"/>
            <ac:spMk id="2" creationId="{5BAF6FF4-8614-119C-4835-A3EEF9C90445}"/>
          </ac:spMkLst>
        </pc:spChg>
        <pc:spChg chg="mod">
          <ac:chgData name="Olivier Vedel" userId="1048105bb656c8c1" providerId="LiveId" clId="{B3DB78D4-98F3-46F5-A276-D3DC9FCCD452}" dt="2023-09-24T09:40:50.401" v="2973" actId="20577"/>
          <ac:spMkLst>
            <pc:docMk/>
            <pc:sldMk cId="1333831906" sldId="263"/>
            <ac:spMk id="3" creationId="{94ECC9AB-2F78-E492-7DD1-D4EB26880042}"/>
          </ac:spMkLst>
        </pc:spChg>
      </pc:sldChg>
      <pc:sldChg chg="delSp modSp mod">
        <pc:chgData name="Olivier Vedel" userId="1048105bb656c8c1" providerId="LiveId" clId="{B3DB78D4-98F3-46F5-A276-D3DC9FCCD452}" dt="2023-09-25T07:55:53.375" v="3222" actId="20577"/>
        <pc:sldMkLst>
          <pc:docMk/>
          <pc:sldMk cId="1587599087" sldId="264"/>
        </pc:sldMkLst>
        <pc:spChg chg="mod">
          <ac:chgData name="Olivier Vedel" userId="1048105bb656c8c1" providerId="LiveId" clId="{B3DB78D4-98F3-46F5-A276-D3DC9FCCD452}" dt="2023-09-25T06:52:48.606" v="3216" actId="20577"/>
          <ac:spMkLst>
            <pc:docMk/>
            <pc:sldMk cId="1587599087" sldId="264"/>
            <ac:spMk id="2" creationId="{73EE42A1-DF4E-C75F-816E-C49502DABB84}"/>
          </ac:spMkLst>
        </pc:spChg>
        <pc:spChg chg="mod">
          <ac:chgData name="Olivier Vedel" userId="1048105bb656c8c1" providerId="LiveId" clId="{B3DB78D4-98F3-46F5-A276-D3DC9FCCD452}" dt="2023-09-25T07:55:53.375" v="3222" actId="20577"/>
          <ac:spMkLst>
            <pc:docMk/>
            <pc:sldMk cId="1587599087" sldId="264"/>
            <ac:spMk id="3" creationId="{6401D786-D74C-96DB-A5EB-09F92B2F6B0E}"/>
          </ac:spMkLst>
        </pc:spChg>
        <pc:picChg chg="del mod">
          <ac:chgData name="Olivier Vedel" userId="1048105bb656c8c1" providerId="LiveId" clId="{B3DB78D4-98F3-46F5-A276-D3DC9FCCD452}" dt="2023-09-24T09:51:40.806" v="2983" actId="478"/>
          <ac:picMkLst>
            <pc:docMk/>
            <pc:sldMk cId="1587599087" sldId="264"/>
            <ac:picMk id="10" creationId="{00000000-0000-0000-0000-000000000000}"/>
          </ac:picMkLst>
        </pc:picChg>
      </pc:sldChg>
      <pc:sldChg chg="modSp mod">
        <pc:chgData name="Olivier Vedel" userId="1048105bb656c8c1" providerId="LiveId" clId="{B3DB78D4-98F3-46F5-A276-D3DC9FCCD452}" dt="2023-09-24T10:04:33.583" v="3139" actId="20577"/>
        <pc:sldMkLst>
          <pc:docMk/>
          <pc:sldMk cId="1161220015" sldId="265"/>
        </pc:sldMkLst>
        <pc:spChg chg="mod">
          <ac:chgData name="Olivier Vedel" userId="1048105bb656c8c1" providerId="LiveId" clId="{B3DB78D4-98F3-46F5-A276-D3DC9FCCD452}" dt="2023-09-22T08:52:17.801" v="1123" actId="790"/>
          <ac:spMkLst>
            <pc:docMk/>
            <pc:sldMk cId="1161220015" sldId="265"/>
            <ac:spMk id="2" creationId="{DBD76DC3-2005-81BC-E244-6223A4EB2784}"/>
          </ac:spMkLst>
        </pc:spChg>
        <pc:spChg chg="mod">
          <ac:chgData name="Olivier Vedel" userId="1048105bb656c8c1" providerId="LiveId" clId="{B3DB78D4-98F3-46F5-A276-D3DC9FCCD452}" dt="2023-09-24T10:03:23.141" v="3126" actId="20577"/>
          <ac:spMkLst>
            <pc:docMk/>
            <pc:sldMk cId="1161220015" sldId="265"/>
            <ac:spMk id="3" creationId="{2CB529E6-F672-8F6B-4482-B6FE8901AEAC}"/>
          </ac:spMkLst>
        </pc:spChg>
        <pc:spChg chg="mod">
          <ac:chgData name="Olivier Vedel" userId="1048105bb656c8c1" providerId="LiveId" clId="{B3DB78D4-98F3-46F5-A276-D3DC9FCCD452}" dt="2023-09-24T10:04:33.583" v="3139" actId="20577"/>
          <ac:spMkLst>
            <pc:docMk/>
            <pc:sldMk cId="1161220015" sldId="265"/>
            <ac:spMk id="6" creationId="{2CB529E6-F672-8F6B-4482-B6FE8901AEAC}"/>
          </ac:spMkLst>
        </pc:spChg>
      </pc:sldChg>
      <pc:sldChg chg="modSp mod">
        <pc:chgData name="Olivier Vedel" userId="1048105bb656c8c1" providerId="LiveId" clId="{B3DB78D4-98F3-46F5-A276-D3DC9FCCD452}" dt="2023-09-22T09:46:13.279" v="2378" actId="20577"/>
        <pc:sldMkLst>
          <pc:docMk/>
          <pc:sldMk cId="3692456888" sldId="266"/>
        </pc:sldMkLst>
        <pc:spChg chg="mod">
          <ac:chgData name="Olivier Vedel" userId="1048105bb656c8c1" providerId="LiveId" clId="{B3DB78D4-98F3-46F5-A276-D3DC9FCCD452}" dt="2023-09-22T09:46:13.279" v="2378" actId="20577"/>
          <ac:spMkLst>
            <pc:docMk/>
            <pc:sldMk cId="3692456888" sldId="266"/>
            <ac:spMk id="2" creationId="{CBD3581B-AABC-9EF1-82D5-955263EFBA39}"/>
          </ac:spMkLst>
        </pc:spChg>
        <pc:spChg chg="mod">
          <ac:chgData name="Olivier Vedel" userId="1048105bb656c8c1" providerId="LiveId" clId="{B3DB78D4-98F3-46F5-A276-D3DC9FCCD452}" dt="2023-09-22T09:46:05.259" v="2368" actId="790"/>
          <ac:spMkLst>
            <pc:docMk/>
            <pc:sldMk cId="3692456888" sldId="266"/>
            <ac:spMk id="9" creationId="{CBD3581B-AABC-9EF1-82D5-955263EFBA39}"/>
          </ac:spMkLst>
        </pc:spChg>
      </pc:sldChg>
      <pc:sldChg chg="modSp mod">
        <pc:chgData name="Olivier Vedel" userId="1048105bb656c8c1" providerId="LiveId" clId="{B3DB78D4-98F3-46F5-A276-D3DC9FCCD452}" dt="2023-09-24T09:50:19.575" v="2981" actId="20577"/>
        <pc:sldMkLst>
          <pc:docMk/>
          <pc:sldMk cId="3790430305" sldId="267"/>
        </pc:sldMkLst>
        <pc:spChg chg="mod">
          <ac:chgData name="Olivier Vedel" userId="1048105bb656c8c1" providerId="LiveId" clId="{B3DB78D4-98F3-46F5-A276-D3DC9FCCD452}" dt="2023-09-24T09:46:53.508" v="2975" actId="20577"/>
          <ac:spMkLst>
            <pc:docMk/>
            <pc:sldMk cId="3790430305" sldId="267"/>
            <ac:spMk id="2" creationId="{49D4C3CB-8007-B244-DD17-5DC3CDD7FF06}"/>
          </ac:spMkLst>
        </pc:spChg>
        <pc:spChg chg="mod">
          <ac:chgData name="Olivier Vedel" userId="1048105bb656c8c1" providerId="LiveId" clId="{B3DB78D4-98F3-46F5-A276-D3DC9FCCD452}" dt="2023-09-24T09:50:19.575" v="2981" actId="20577"/>
          <ac:spMkLst>
            <pc:docMk/>
            <pc:sldMk cId="3790430305" sldId="267"/>
            <ac:spMk id="3" creationId="{7963E483-F038-75F8-D8EF-39A2738EB0D6}"/>
          </ac:spMkLst>
        </pc:spChg>
      </pc:sldChg>
      <pc:sldChg chg="modSp mod">
        <pc:chgData name="Olivier Vedel" userId="1048105bb656c8c1" providerId="LiveId" clId="{B3DB78D4-98F3-46F5-A276-D3DC9FCCD452}" dt="2023-09-25T07:55:44.008" v="3220" actId="5793"/>
        <pc:sldMkLst>
          <pc:docMk/>
          <pc:sldMk cId="1333831906" sldId="268"/>
        </pc:sldMkLst>
        <pc:spChg chg="mod">
          <ac:chgData name="Olivier Vedel" userId="1048105bb656c8c1" providerId="LiveId" clId="{B3DB78D4-98F3-46F5-A276-D3DC9FCCD452}" dt="2023-09-21T17:34:03.502" v="304"/>
          <ac:spMkLst>
            <pc:docMk/>
            <pc:sldMk cId="1333831906" sldId="268"/>
            <ac:spMk id="2" creationId="{5BAF6FF4-8614-119C-4835-A3EEF9C90445}"/>
          </ac:spMkLst>
        </pc:spChg>
        <pc:spChg chg="mod">
          <ac:chgData name="Olivier Vedel" userId="1048105bb656c8c1" providerId="LiveId" clId="{B3DB78D4-98F3-46F5-A276-D3DC9FCCD452}" dt="2023-09-25T07:55:44.008" v="3220" actId="5793"/>
          <ac:spMkLst>
            <pc:docMk/>
            <pc:sldMk cId="1333831906" sldId="268"/>
            <ac:spMk id="3" creationId="{94ECC9AB-2F78-E492-7DD1-D4EB26880042}"/>
          </ac:spMkLst>
        </pc:spChg>
      </pc:sldChg>
      <pc:sldChg chg="del">
        <pc:chgData name="Olivier Vedel" userId="1048105bb656c8c1" providerId="LiveId" clId="{B3DB78D4-98F3-46F5-A276-D3DC9FCCD452}" dt="2023-09-21T16:52:44.276" v="69" actId="2696"/>
        <pc:sldMkLst>
          <pc:docMk/>
          <pc:sldMk cId="0" sldId="269"/>
        </pc:sldMkLst>
      </pc:sldChg>
      <pc:sldChg chg="del">
        <pc:chgData name="Olivier Vedel" userId="1048105bb656c8c1" providerId="LiveId" clId="{B3DB78D4-98F3-46F5-A276-D3DC9FCCD452}" dt="2023-09-21T16:52:47.129" v="70" actId="2696"/>
        <pc:sldMkLst>
          <pc:docMk/>
          <pc:sldMk cId="0" sldId="270"/>
        </pc:sldMkLst>
      </pc:sldChg>
      <pc:sldChg chg="del">
        <pc:chgData name="Olivier Vedel" userId="1048105bb656c8c1" providerId="LiveId" clId="{B3DB78D4-98F3-46F5-A276-D3DC9FCCD452}" dt="2023-09-21T16:52:49.454" v="71" actId="2696"/>
        <pc:sldMkLst>
          <pc:docMk/>
          <pc:sldMk cId="0" sldId="271"/>
        </pc:sldMkLst>
      </pc:sldChg>
      <pc:sldMasterChg chg="modSldLayout">
        <pc:chgData name="Olivier Vedel" userId="1048105bb656c8c1" providerId="LiveId" clId="{B3DB78D4-98F3-46F5-A276-D3DC9FCCD452}" dt="2023-09-21T16:48:00.220" v="56" actId="6549"/>
        <pc:sldMasterMkLst>
          <pc:docMk/>
          <pc:sldMasterMk cId="2849362979" sldId="2147483648"/>
        </pc:sldMasterMkLst>
        <pc:sldLayoutChg chg="modSp mod">
          <pc:chgData name="Olivier Vedel" userId="1048105bb656c8c1" providerId="LiveId" clId="{B3DB78D4-98F3-46F5-A276-D3DC9FCCD452}" dt="2023-09-21T16:48:00.220" v="56" actId="6549"/>
          <pc:sldLayoutMkLst>
            <pc:docMk/>
            <pc:sldMasterMk cId="2849362979" sldId="2147483648"/>
            <pc:sldLayoutMk cId="283152675" sldId="2147483650"/>
          </pc:sldLayoutMkLst>
          <pc:spChg chg="mod">
            <ac:chgData name="Olivier Vedel" userId="1048105bb656c8c1" providerId="LiveId" clId="{B3DB78D4-98F3-46F5-A276-D3DC9FCCD452}" dt="2023-09-21T16:45:09.905" v="33" actId="14100"/>
            <ac:spMkLst>
              <pc:docMk/>
              <pc:sldMasterMk cId="2849362979" sldId="2147483648"/>
              <pc:sldLayoutMk cId="283152675" sldId="2147483650"/>
              <ac:spMk id="2" creationId="{AF4A49C5-1E30-CAE1-623B-82C8B75381E6}"/>
            </ac:spMkLst>
          </pc:spChg>
          <pc:spChg chg="mod">
            <ac:chgData name="Olivier Vedel" userId="1048105bb656c8c1" providerId="LiveId" clId="{B3DB78D4-98F3-46F5-A276-D3DC9FCCD452}" dt="2023-09-21T16:48:00.220" v="56" actId="6549"/>
            <ac:spMkLst>
              <pc:docMk/>
              <pc:sldMasterMk cId="2849362979" sldId="2147483648"/>
              <pc:sldLayoutMk cId="283152675" sldId="2147483650"/>
              <ac:spMk id="9" creationId="{1D8B8C3F-E0E0-D354-0A95-2FFB74FC54AD}"/>
            </ac:spMkLst>
          </pc:spChg>
          <pc:picChg chg="mod">
            <ac:chgData name="Olivier Vedel" userId="1048105bb656c8c1" providerId="LiveId" clId="{B3DB78D4-98F3-46F5-A276-D3DC9FCCD452}" dt="2023-09-21T16:45:05.859" v="32" actId="1076"/>
            <ac:picMkLst>
              <pc:docMk/>
              <pc:sldMasterMk cId="2849362979" sldId="2147483648"/>
              <pc:sldLayoutMk cId="283152675" sldId="2147483650"/>
              <ac:picMk id="12"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3D6C33A6-A46D-4644-83B1-64FEE05A3EBE}" type="datetimeFigureOut">
              <a:rPr lang="fr-FR" smtClean="0"/>
              <a:pPr/>
              <a:t>25/09/2023</a:t>
            </a:fld>
            <a:endParaRPr lang="fr-FR"/>
          </a:p>
        </p:txBody>
      </p:sp>
      <p:sp>
        <p:nvSpPr>
          <p:cNvPr id="4" name="Espace réservé de l'image des diapositives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notes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516050F-2CDE-41CB-850F-151B22BF838F}" type="slidenum">
              <a:rPr lang="fr-FR" smtClean="0"/>
              <a:pPr/>
              <a:t>‹N°›</a:t>
            </a:fld>
            <a:endParaRPr lang="fr-FR"/>
          </a:p>
        </p:txBody>
      </p:sp>
    </p:spTree>
    <p:extLst>
      <p:ext uri="{BB962C8B-B14F-4D97-AF65-F5344CB8AC3E}">
        <p14:creationId xmlns:p14="http://schemas.microsoft.com/office/powerpoint/2010/main" val="877625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16050F-2CDE-41CB-850F-151B22BF838F}" type="slidenum">
              <a:rPr lang="fr-FR" smtClean="0"/>
              <a:pPr/>
              <a:t>3</a:t>
            </a:fld>
            <a:endParaRPr lang="fr-FR"/>
          </a:p>
        </p:txBody>
      </p:sp>
    </p:spTree>
    <p:extLst>
      <p:ext uri="{BB962C8B-B14F-4D97-AF65-F5344CB8AC3E}">
        <p14:creationId xmlns:p14="http://schemas.microsoft.com/office/powerpoint/2010/main" val="292024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C74959-8F32-2E45-C926-3C5C84CE61C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E49B30E-F549-E859-1781-5015DAAC2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6236C3A-8D02-E6FC-8E16-6B8C029968D8}"/>
              </a:ext>
            </a:extLst>
          </p:cNvPr>
          <p:cNvSpPr>
            <a:spLocks noGrp="1"/>
          </p:cNvSpPr>
          <p:nvPr>
            <p:ph type="dt" sz="half" idx="10"/>
          </p:nvPr>
        </p:nvSpPr>
        <p:spPr/>
        <p:txBody>
          <a:bodyPr/>
          <a:lstStyle/>
          <a:p>
            <a:fld id="{8F686B7B-6E73-4F04-8D70-4552398DB133}" type="datetime1">
              <a:rPr lang="fr-FR" smtClean="0"/>
              <a:pPr/>
              <a:t>25/09/2023</a:t>
            </a:fld>
            <a:endParaRPr lang="fr-FR" dirty="0"/>
          </a:p>
        </p:txBody>
      </p:sp>
      <p:sp>
        <p:nvSpPr>
          <p:cNvPr id="5" name="Espace réservé du pied de page 4">
            <a:extLst>
              <a:ext uri="{FF2B5EF4-FFF2-40B4-BE49-F238E27FC236}">
                <a16:creationId xmlns:a16="http://schemas.microsoft.com/office/drawing/2014/main" id="{7F6CBA36-4B00-9E47-3E58-9963DFF7CB8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C78328A-0488-C031-D6B5-1809880F9115}"/>
              </a:ext>
            </a:extLst>
          </p:cNvPr>
          <p:cNvSpPr>
            <a:spLocks noGrp="1"/>
          </p:cNvSpPr>
          <p:nvPr>
            <p:ph type="sldNum" sz="quarter" idx="12"/>
          </p:nvPr>
        </p:nvSpPr>
        <p:spPr/>
        <p:txBody>
          <a:bodyPr/>
          <a:lstStyle/>
          <a:p>
            <a:r>
              <a:rPr lang="fr-FR" dirty="0"/>
              <a:t>Zoom </a:t>
            </a:r>
            <a:r>
              <a:rPr lang="fr-FR" dirty="0">
                <a:sym typeface="Wingdings"/>
              </a:rPr>
              <a:t> Mode Projet - </a:t>
            </a:r>
            <a:fld id="{AA427574-9D67-415E-9325-3181559018F0}" type="slidenum">
              <a:rPr lang="fr-FR" smtClean="0"/>
              <a:pPr/>
              <a:t>‹N°›</a:t>
            </a:fld>
            <a:endParaRPr lang="fr-FR" dirty="0"/>
          </a:p>
        </p:txBody>
      </p:sp>
    </p:spTree>
    <p:extLst>
      <p:ext uri="{BB962C8B-B14F-4D97-AF65-F5344CB8AC3E}">
        <p14:creationId xmlns:p14="http://schemas.microsoft.com/office/powerpoint/2010/main" val="60588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F947EB-D8A7-B17F-70F0-800D6BA05B8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6C74729-66A2-AE3B-F001-E12F25E6B9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BCD77D-EFE1-AE6A-6918-173D6A57E49F}"/>
              </a:ext>
            </a:extLst>
          </p:cNvPr>
          <p:cNvSpPr>
            <a:spLocks noGrp="1"/>
          </p:cNvSpPr>
          <p:nvPr>
            <p:ph type="dt" sz="half" idx="10"/>
          </p:nvPr>
        </p:nvSpPr>
        <p:spPr/>
        <p:txBody>
          <a:bodyPr/>
          <a:lstStyle/>
          <a:p>
            <a:fld id="{4A18E4A6-5F24-48CF-954B-914687BFAB82}" type="datetime1">
              <a:rPr lang="fr-FR" smtClean="0"/>
              <a:pPr/>
              <a:t>25/09/2023</a:t>
            </a:fld>
            <a:endParaRPr lang="fr-FR"/>
          </a:p>
        </p:txBody>
      </p:sp>
      <p:sp>
        <p:nvSpPr>
          <p:cNvPr id="5" name="Espace réservé du pied de page 4">
            <a:extLst>
              <a:ext uri="{FF2B5EF4-FFF2-40B4-BE49-F238E27FC236}">
                <a16:creationId xmlns:a16="http://schemas.microsoft.com/office/drawing/2014/main" id="{49E626A6-0EBC-AC2B-269E-138A9A811D4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C0C836D-1909-F185-BA4F-8108181C77D1}"/>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419290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435382C-C395-BB6D-A7B6-140AA8C1EBA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03D0638-E199-BE2F-528B-E150B240B5B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443C7A-7E80-29EC-729E-E173454CBB06}"/>
              </a:ext>
            </a:extLst>
          </p:cNvPr>
          <p:cNvSpPr>
            <a:spLocks noGrp="1"/>
          </p:cNvSpPr>
          <p:nvPr>
            <p:ph type="dt" sz="half" idx="10"/>
          </p:nvPr>
        </p:nvSpPr>
        <p:spPr/>
        <p:txBody>
          <a:bodyPr/>
          <a:lstStyle/>
          <a:p>
            <a:fld id="{53275892-A5E7-4C71-9C73-C15C4EEE6FE1}" type="datetime1">
              <a:rPr lang="fr-FR" smtClean="0"/>
              <a:pPr/>
              <a:t>25/09/2023</a:t>
            </a:fld>
            <a:endParaRPr lang="fr-FR"/>
          </a:p>
        </p:txBody>
      </p:sp>
      <p:sp>
        <p:nvSpPr>
          <p:cNvPr id="5" name="Espace réservé du pied de page 4">
            <a:extLst>
              <a:ext uri="{FF2B5EF4-FFF2-40B4-BE49-F238E27FC236}">
                <a16:creationId xmlns:a16="http://schemas.microsoft.com/office/drawing/2014/main" id="{40C8AF90-7087-D1C1-9610-637E27229A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890ADA-B532-6F16-4D74-D89E5A9E5436}"/>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76625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A49C5-1E30-CAE1-623B-82C8B75381E6}"/>
              </a:ext>
            </a:extLst>
          </p:cNvPr>
          <p:cNvSpPr>
            <a:spLocks noGrp="1"/>
          </p:cNvSpPr>
          <p:nvPr>
            <p:ph type="title"/>
          </p:nvPr>
        </p:nvSpPr>
        <p:spPr>
          <a:xfrm>
            <a:off x="838200" y="365125"/>
            <a:ext cx="9602337" cy="1007535"/>
          </a:xfrm>
        </p:spPr>
        <p:txBody>
          <a:bodyPr>
            <a:normAutofit/>
          </a:bodyPr>
          <a:lstStyle>
            <a:lvl1pPr algn="ctr">
              <a:defRPr sz="2400" b="1">
                <a:solidFill>
                  <a:schemeClr val="accent2">
                    <a:lumMod val="75000"/>
                  </a:schemeClr>
                </a:solidFill>
                <a:latin typeface="Cavolini" panose="03000502040302020204" pitchFamily="66" charset="0"/>
                <a:cs typeface="Cavolini" panose="03000502040302020204" pitchFamily="66" charset="0"/>
              </a:defRPr>
            </a:lvl1pPr>
          </a:lstStyle>
          <a:p>
            <a:r>
              <a:rPr lang="fr-FR" dirty="0"/>
              <a:t>Modifiez le style du titre</a:t>
            </a:r>
          </a:p>
        </p:txBody>
      </p:sp>
      <p:sp>
        <p:nvSpPr>
          <p:cNvPr id="3" name="Espace réservé du contenu 2">
            <a:extLst>
              <a:ext uri="{FF2B5EF4-FFF2-40B4-BE49-F238E27FC236}">
                <a16:creationId xmlns:a16="http://schemas.microsoft.com/office/drawing/2014/main" id="{DF6D9302-EDC8-99AB-93BD-80376D4B3170}"/>
              </a:ext>
            </a:extLst>
          </p:cNvPr>
          <p:cNvSpPr>
            <a:spLocks noGrp="1"/>
          </p:cNvSpPr>
          <p:nvPr>
            <p:ph idx="1"/>
          </p:nvPr>
        </p:nvSpPr>
        <p:spPr>
          <a:xfrm>
            <a:off x="838200" y="1624459"/>
            <a:ext cx="10515600" cy="4552504"/>
          </a:xfrm>
        </p:spPr>
        <p:txBody>
          <a:bodyPr/>
          <a:lstStyle>
            <a:lvl1pPr marL="228600" indent="-228600">
              <a:buClr>
                <a:schemeClr val="accent2">
                  <a:lumMod val="75000"/>
                </a:schemeClr>
              </a:buClr>
              <a:buFontTx/>
              <a:buBlip>
                <a:blip r:embed="rId2"/>
              </a:buBlip>
              <a:defRPr sz="1600">
                <a:solidFill>
                  <a:schemeClr val="tx2">
                    <a:lumMod val="75000"/>
                  </a:schemeClr>
                </a:solidFill>
              </a:defRPr>
            </a:lvl1pPr>
            <a:lvl2pPr marL="685800" indent="-228600">
              <a:buClr>
                <a:schemeClr val="accent2">
                  <a:lumMod val="75000"/>
                </a:schemeClr>
              </a:buClr>
              <a:buFont typeface="Wingdings" pitchFamily="2" charset="2"/>
              <a:buChar char="§"/>
              <a:defRPr sz="1400">
                <a:solidFill>
                  <a:schemeClr val="tx2">
                    <a:lumMod val="75000"/>
                  </a:schemeClr>
                </a:solidFill>
              </a:defRPr>
            </a:lvl2pPr>
            <a:lvl3pPr>
              <a:buClr>
                <a:schemeClr val="accent2">
                  <a:lumMod val="75000"/>
                </a:schemeClr>
              </a:buClr>
              <a:defRPr sz="1400">
                <a:solidFill>
                  <a:schemeClr val="tx2">
                    <a:lumMod val="75000"/>
                  </a:schemeClr>
                </a:solidFill>
              </a:defRPr>
            </a:lvl3pPr>
          </a:lstStyle>
          <a:p>
            <a:pPr lvl="0"/>
            <a:r>
              <a:rPr lang="fr-FR" dirty="0"/>
              <a:t>Cliquez pour modifier les styles du texte du masque</a:t>
            </a:r>
          </a:p>
          <a:p>
            <a:pPr lvl="1"/>
            <a:r>
              <a:rPr lang="fr-FR" dirty="0"/>
              <a:t>Deuxième niveau</a:t>
            </a:r>
          </a:p>
          <a:p>
            <a:pPr lvl="2"/>
            <a:r>
              <a:rPr lang="fr-FR" dirty="0"/>
              <a:t>Troisième niveau</a:t>
            </a:r>
          </a:p>
        </p:txBody>
      </p:sp>
      <p:sp>
        <p:nvSpPr>
          <p:cNvPr id="4" name="Espace réservé de la date 3">
            <a:extLst>
              <a:ext uri="{FF2B5EF4-FFF2-40B4-BE49-F238E27FC236}">
                <a16:creationId xmlns:a16="http://schemas.microsoft.com/office/drawing/2014/main" id="{1D8B8C3F-E0E0-D354-0A95-2FFB74FC54AD}"/>
              </a:ext>
            </a:extLst>
          </p:cNvPr>
          <p:cNvSpPr>
            <a:spLocks noGrp="1"/>
          </p:cNvSpPr>
          <p:nvPr>
            <p:ph type="dt" sz="half" idx="10"/>
          </p:nvPr>
        </p:nvSpPr>
        <p:spPr>
          <a:xfrm>
            <a:off x="838200" y="6356350"/>
            <a:ext cx="949657" cy="365125"/>
          </a:xfrm>
        </p:spPr>
        <p:txBody>
          <a:bodyPr/>
          <a:lstStyle/>
          <a:p>
            <a:fld id="{86A28C7E-47CF-4005-8C18-CE8837E4A7C6}" type="datetime1">
              <a:rPr lang="fr-FR" smtClean="0"/>
              <a:pPr/>
              <a:t>25/09/2023</a:t>
            </a:fld>
            <a:endParaRPr lang="fr-FR" dirty="0"/>
          </a:p>
        </p:txBody>
      </p:sp>
      <p:sp>
        <p:nvSpPr>
          <p:cNvPr id="6" name="Espace réservé du numéro de diapositive 5">
            <a:extLst>
              <a:ext uri="{FF2B5EF4-FFF2-40B4-BE49-F238E27FC236}">
                <a16:creationId xmlns:a16="http://schemas.microsoft.com/office/drawing/2014/main" id="{19DA1945-5D45-9DFB-10C5-8C922A92AA30}"/>
              </a:ext>
            </a:extLst>
          </p:cNvPr>
          <p:cNvSpPr>
            <a:spLocks noGrp="1"/>
          </p:cNvSpPr>
          <p:nvPr>
            <p:ph type="sldNum" sz="quarter" idx="12"/>
          </p:nvPr>
        </p:nvSpPr>
        <p:spPr/>
        <p:txBody>
          <a:bodyPr/>
          <a:lstStyle/>
          <a:p>
            <a:fld id="{AA427574-9D67-415E-9325-3181559018F0}" type="slidenum">
              <a:rPr lang="fr-FR" smtClean="0"/>
              <a:pPr/>
              <a:t>‹N°›</a:t>
            </a:fld>
            <a:endParaRPr lang="fr-FR" dirty="0"/>
          </a:p>
        </p:txBody>
      </p:sp>
      <p:pic>
        <p:nvPicPr>
          <p:cNvPr id="12" name="11 Imagen" descr="Logo.PNG"/>
          <p:cNvPicPr>
            <a:picLocks noChangeAspect="1"/>
          </p:cNvPicPr>
          <p:nvPr userDrawn="1"/>
        </p:nvPicPr>
        <p:blipFill>
          <a:blip r:embed="rId3" cstate="print"/>
          <a:stretch>
            <a:fillRect/>
          </a:stretch>
        </p:blipFill>
        <p:spPr>
          <a:xfrm>
            <a:off x="10440537" y="0"/>
            <a:ext cx="1655455" cy="749586"/>
          </a:xfrm>
          <a:prstGeom prst="rect">
            <a:avLst/>
          </a:prstGeom>
        </p:spPr>
      </p:pic>
      <p:sp>
        <p:nvSpPr>
          <p:cNvPr id="9" name="Espace réservé de la date 3">
            <a:extLst>
              <a:ext uri="{FF2B5EF4-FFF2-40B4-BE49-F238E27FC236}">
                <a16:creationId xmlns:a16="http://schemas.microsoft.com/office/drawing/2014/main" id="{1D8B8C3F-E0E0-D354-0A95-2FFB74FC54AD}"/>
              </a:ext>
            </a:extLst>
          </p:cNvPr>
          <p:cNvSpPr txBox="1">
            <a:spLocks/>
          </p:cNvSpPr>
          <p:nvPr userDrawn="1"/>
        </p:nvSpPr>
        <p:spPr>
          <a:xfrm>
            <a:off x="1795817" y="6358625"/>
            <a:ext cx="2080147"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chemeClr val="tx1">
                    <a:tint val="75000"/>
                  </a:schemeClr>
                </a:solidFill>
                <a:effectLst/>
                <a:uLnTx/>
                <a:uFillTx/>
                <a:latin typeface="+mn-lt"/>
                <a:ea typeface="+mn-ea"/>
                <a:cs typeface="+mn-cs"/>
              </a:rPr>
              <a:t>Zoom </a:t>
            </a:r>
            <a:r>
              <a:rPr kumimoji="0" lang="fr-FR" sz="1200" b="0" i="0" u="none" strike="noStrike" kern="1200" cap="none" spc="0" normalizeH="0" baseline="0" noProof="0" dirty="0">
                <a:ln>
                  <a:noFill/>
                </a:ln>
                <a:solidFill>
                  <a:schemeClr val="tx1">
                    <a:tint val="75000"/>
                  </a:schemeClr>
                </a:solidFill>
                <a:effectLst/>
                <a:uLnTx/>
                <a:uFillTx/>
                <a:latin typeface="+mn-lt"/>
                <a:ea typeface="+mn-ea"/>
                <a:cs typeface="+mn-cs"/>
                <a:sym typeface="Wingdings"/>
              </a:rPr>
              <a:t> Modo </a:t>
            </a:r>
            <a:r>
              <a:rPr kumimoji="0" lang="fr-FR" sz="1200" b="0" i="0" u="none" strike="noStrike" kern="1200" cap="none" spc="0" normalizeH="0" baseline="0" noProof="0" dirty="0" err="1">
                <a:ln>
                  <a:noFill/>
                </a:ln>
                <a:solidFill>
                  <a:schemeClr val="tx1">
                    <a:tint val="75000"/>
                  </a:schemeClr>
                </a:solidFill>
                <a:effectLst/>
                <a:uLnTx/>
                <a:uFillTx/>
                <a:latin typeface="+mn-lt"/>
                <a:ea typeface="+mn-ea"/>
                <a:cs typeface="+mn-cs"/>
                <a:sym typeface="Wingdings"/>
              </a:rPr>
              <a:t>Proyecto</a:t>
            </a:r>
            <a:endParaRPr kumimoji="0" lang="fr-F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28315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1BB18A-6EF1-5975-25B4-EFE1705E11D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4C66C9C-6C5F-BE43-F2DA-759F1FE010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0C0AAC0-9CCF-90A4-7D98-4683FA86E92D}"/>
              </a:ext>
            </a:extLst>
          </p:cNvPr>
          <p:cNvSpPr>
            <a:spLocks noGrp="1"/>
          </p:cNvSpPr>
          <p:nvPr>
            <p:ph type="dt" sz="half" idx="10"/>
          </p:nvPr>
        </p:nvSpPr>
        <p:spPr/>
        <p:txBody>
          <a:bodyPr/>
          <a:lstStyle/>
          <a:p>
            <a:fld id="{4AB31B17-5C5D-4A9F-834F-2C30C2C64E5D}" type="datetime1">
              <a:rPr lang="fr-FR" smtClean="0"/>
              <a:pPr/>
              <a:t>25/09/2023</a:t>
            </a:fld>
            <a:endParaRPr lang="fr-FR"/>
          </a:p>
        </p:txBody>
      </p:sp>
      <p:sp>
        <p:nvSpPr>
          <p:cNvPr id="5" name="Espace réservé du pied de page 4">
            <a:extLst>
              <a:ext uri="{FF2B5EF4-FFF2-40B4-BE49-F238E27FC236}">
                <a16:creationId xmlns:a16="http://schemas.microsoft.com/office/drawing/2014/main" id="{22AA990D-9B61-E0D1-0884-ED0D9F8CB9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ECF77D-95F0-89CF-B661-A25993D40967}"/>
              </a:ext>
            </a:extLst>
          </p:cNvPr>
          <p:cNvSpPr>
            <a:spLocks noGrp="1"/>
          </p:cNvSpPr>
          <p:nvPr>
            <p:ph type="sldNum" sz="quarter" idx="12"/>
          </p:nvPr>
        </p:nvSpPr>
        <p:spPr/>
        <p:txBody>
          <a:bodyPr/>
          <a:lstStyle/>
          <a:p>
            <a:r>
              <a:rPr lang="fr-FR" dirty="0"/>
              <a:t>Zoom </a:t>
            </a:r>
            <a:r>
              <a:rPr lang="fr-FR" dirty="0">
                <a:sym typeface="Wingdings"/>
              </a:rPr>
              <a:t> Mode Projet - </a:t>
            </a:r>
            <a:fld id="{AA427574-9D67-415E-9325-3181559018F0}" type="slidenum">
              <a:rPr lang="fr-FR" smtClean="0"/>
              <a:pPr/>
              <a:t>‹N°›</a:t>
            </a:fld>
            <a:endParaRPr lang="fr-FR" dirty="0"/>
          </a:p>
        </p:txBody>
      </p:sp>
    </p:spTree>
    <p:extLst>
      <p:ext uri="{BB962C8B-B14F-4D97-AF65-F5344CB8AC3E}">
        <p14:creationId xmlns:p14="http://schemas.microsoft.com/office/powerpoint/2010/main" val="274034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93E96D-D062-6757-01B8-6CBD75E35B7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E75DC8E-5AB6-2ABA-7415-B7B130D3D35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700427-16D2-1719-E5CB-3CFB983B137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8C48345-322B-B55E-A130-B1B227F03285}"/>
              </a:ext>
            </a:extLst>
          </p:cNvPr>
          <p:cNvSpPr>
            <a:spLocks noGrp="1"/>
          </p:cNvSpPr>
          <p:nvPr>
            <p:ph type="dt" sz="half" idx="10"/>
          </p:nvPr>
        </p:nvSpPr>
        <p:spPr/>
        <p:txBody>
          <a:bodyPr/>
          <a:lstStyle/>
          <a:p>
            <a:fld id="{81C5134D-7AB6-408D-B898-F0181E112E89}" type="datetime1">
              <a:rPr lang="fr-FR" smtClean="0"/>
              <a:pPr/>
              <a:t>25/09/2023</a:t>
            </a:fld>
            <a:endParaRPr lang="fr-FR"/>
          </a:p>
        </p:txBody>
      </p:sp>
      <p:sp>
        <p:nvSpPr>
          <p:cNvPr id="6" name="Espace réservé du pied de page 5">
            <a:extLst>
              <a:ext uri="{FF2B5EF4-FFF2-40B4-BE49-F238E27FC236}">
                <a16:creationId xmlns:a16="http://schemas.microsoft.com/office/drawing/2014/main" id="{AEB0D14B-F62E-A2DD-225D-1D2E66C39D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A4FFC40-A28C-9DB1-4DAC-F6B6D49A2E6C}"/>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358119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8FB7E5-1450-0CEC-E982-3C852B81C84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35C634D-ED63-3D2D-3AAA-76107E7CFD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01443D5-1303-BE58-D8EA-3946F3BDAD5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FE1EC81-13B9-5E7C-AD2F-528B318F8E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0C5C850-2493-2FB0-86A2-1A133094395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94C2828-CA58-46AE-DB27-70F12211D1C5}"/>
              </a:ext>
            </a:extLst>
          </p:cNvPr>
          <p:cNvSpPr>
            <a:spLocks noGrp="1"/>
          </p:cNvSpPr>
          <p:nvPr>
            <p:ph type="dt" sz="half" idx="10"/>
          </p:nvPr>
        </p:nvSpPr>
        <p:spPr/>
        <p:txBody>
          <a:bodyPr/>
          <a:lstStyle/>
          <a:p>
            <a:fld id="{53BDBFCA-D9A7-4A67-BA19-C257549EACEB}" type="datetime1">
              <a:rPr lang="fr-FR" smtClean="0"/>
              <a:pPr/>
              <a:t>25/09/2023</a:t>
            </a:fld>
            <a:endParaRPr lang="fr-FR"/>
          </a:p>
        </p:txBody>
      </p:sp>
      <p:sp>
        <p:nvSpPr>
          <p:cNvPr id="8" name="Espace réservé du pied de page 7">
            <a:extLst>
              <a:ext uri="{FF2B5EF4-FFF2-40B4-BE49-F238E27FC236}">
                <a16:creationId xmlns:a16="http://schemas.microsoft.com/office/drawing/2014/main" id="{06F45B0E-4930-3934-563C-DC6B48B00AE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988E605-8C88-771D-2BCC-E8AFB20514C4}"/>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246042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3BA859-AD56-02C3-F56F-4EAD7136C4A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0D2A171-3D5E-50FD-05B6-953BF335664D}"/>
              </a:ext>
            </a:extLst>
          </p:cNvPr>
          <p:cNvSpPr>
            <a:spLocks noGrp="1"/>
          </p:cNvSpPr>
          <p:nvPr>
            <p:ph type="dt" sz="half" idx="10"/>
          </p:nvPr>
        </p:nvSpPr>
        <p:spPr/>
        <p:txBody>
          <a:bodyPr/>
          <a:lstStyle/>
          <a:p>
            <a:fld id="{25AAAB4E-3A47-41D8-9943-55C6DFD3B8C1}" type="datetime1">
              <a:rPr lang="fr-FR" smtClean="0"/>
              <a:pPr/>
              <a:t>25/09/2023</a:t>
            </a:fld>
            <a:endParaRPr lang="fr-FR"/>
          </a:p>
        </p:txBody>
      </p:sp>
      <p:sp>
        <p:nvSpPr>
          <p:cNvPr id="4" name="Espace réservé du pied de page 3">
            <a:extLst>
              <a:ext uri="{FF2B5EF4-FFF2-40B4-BE49-F238E27FC236}">
                <a16:creationId xmlns:a16="http://schemas.microsoft.com/office/drawing/2014/main" id="{54D60A76-670E-DE2F-7A26-C5BD8D25519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200F9E9-C520-2236-0153-12C65CD20BE4}"/>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16018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BA47A21-182A-5B8D-628C-515100EFE78C}"/>
              </a:ext>
            </a:extLst>
          </p:cNvPr>
          <p:cNvSpPr>
            <a:spLocks noGrp="1"/>
          </p:cNvSpPr>
          <p:nvPr>
            <p:ph type="dt" sz="half" idx="10"/>
          </p:nvPr>
        </p:nvSpPr>
        <p:spPr/>
        <p:txBody>
          <a:bodyPr/>
          <a:lstStyle/>
          <a:p>
            <a:fld id="{6783E01F-A3A1-434E-8B5E-91BF717DA07D}" type="datetime1">
              <a:rPr lang="fr-FR" smtClean="0"/>
              <a:pPr/>
              <a:t>25/09/2023</a:t>
            </a:fld>
            <a:endParaRPr lang="fr-FR"/>
          </a:p>
        </p:txBody>
      </p:sp>
      <p:sp>
        <p:nvSpPr>
          <p:cNvPr id="3" name="Espace réservé du pied de page 2">
            <a:extLst>
              <a:ext uri="{FF2B5EF4-FFF2-40B4-BE49-F238E27FC236}">
                <a16:creationId xmlns:a16="http://schemas.microsoft.com/office/drawing/2014/main" id="{B57B9679-E963-B57D-C693-1545E2D3AD6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0AE875E-E90D-6021-10A3-C6E3A964D342}"/>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129998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A7748B-036E-4C25-CF3B-9BC9965929B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D96F549-27F3-92FC-B179-0024C238C9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2D15E4D-2F5D-1581-39BF-99D5875E9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AC0AAFB-6499-A072-1075-AB96B57FCCE9}"/>
              </a:ext>
            </a:extLst>
          </p:cNvPr>
          <p:cNvSpPr>
            <a:spLocks noGrp="1"/>
          </p:cNvSpPr>
          <p:nvPr>
            <p:ph type="dt" sz="half" idx="10"/>
          </p:nvPr>
        </p:nvSpPr>
        <p:spPr/>
        <p:txBody>
          <a:bodyPr/>
          <a:lstStyle/>
          <a:p>
            <a:fld id="{EE6E1F77-0AB2-47D3-BA58-2928F6A5EC4C}" type="datetime1">
              <a:rPr lang="fr-FR" smtClean="0"/>
              <a:pPr/>
              <a:t>25/09/2023</a:t>
            </a:fld>
            <a:endParaRPr lang="fr-FR"/>
          </a:p>
        </p:txBody>
      </p:sp>
      <p:sp>
        <p:nvSpPr>
          <p:cNvPr id="6" name="Espace réservé du pied de page 5">
            <a:extLst>
              <a:ext uri="{FF2B5EF4-FFF2-40B4-BE49-F238E27FC236}">
                <a16:creationId xmlns:a16="http://schemas.microsoft.com/office/drawing/2014/main" id="{499491C5-9923-06FB-0355-E4C1836C65C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0066AA-B3CC-786C-25FC-F807ED71B5F4}"/>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148079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FFA9D6-DD96-51CB-8AA9-5844257D895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E6400E-D019-6455-90E5-1EA0180D2D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5EBD065-033C-AB97-43EA-884D3E84B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C718094-1198-BCFB-5740-ADBE2006B317}"/>
              </a:ext>
            </a:extLst>
          </p:cNvPr>
          <p:cNvSpPr>
            <a:spLocks noGrp="1"/>
          </p:cNvSpPr>
          <p:nvPr>
            <p:ph type="dt" sz="half" idx="10"/>
          </p:nvPr>
        </p:nvSpPr>
        <p:spPr/>
        <p:txBody>
          <a:bodyPr/>
          <a:lstStyle/>
          <a:p>
            <a:fld id="{F58326B0-DB8E-461D-9F53-82C6E8FD2B07}" type="datetime1">
              <a:rPr lang="fr-FR" smtClean="0"/>
              <a:pPr/>
              <a:t>25/09/2023</a:t>
            </a:fld>
            <a:endParaRPr lang="fr-FR"/>
          </a:p>
        </p:txBody>
      </p:sp>
      <p:sp>
        <p:nvSpPr>
          <p:cNvPr id="6" name="Espace réservé du pied de page 5">
            <a:extLst>
              <a:ext uri="{FF2B5EF4-FFF2-40B4-BE49-F238E27FC236}">
                <a16:creationId xmlns:a16="http://schemas.microsoft.com/office/drawing/2014/main" id="{6B86C31C-0F3A-C06B-23A7-939672D1A8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CE80688-79CD-7FE9-DA3F-0A781C5579CD}"/>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380827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E33BC95-13F8-D7D6-A933-F1E531F3F3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80B7E42-51D5-172E-F357-54DA8A818F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6F31AC0-99D9-7DD3-537B-F9431DAB36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E9C47-08D7-4606-A4A5-C51B68E6890C}" type="datetime1">
              <a:rPr lang="fr-FR" smtClean="0"/>
              <a:pPr/>
              <a:t>25/09/2023</a:t>
            </a:fld>
            <a:endParaRPr lang="fr-FR"/>
          </a:p>
        </p:txBody>
      </p:sp>
      <p:sp>
        <p:nvSpPr>
          <p:cNvPr id="5" name="Espace réservé du pied de page 4">
            <a:extLst>
              <a:ext uri="{FF2B5EF4-FFF2-40B4-BE49-F238E27FC236}">
                <a16:creationId xmlns:a16="http://schemas.microsoft.com/office/drawing/2014/main" id="{CDD1E191-52D2-9115-F327-68757F67EB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074C6A6-F750-814D-A0E4-42DAA7C53B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fr-FR" dirty="0"/>
              <a:t>Zoom </a:t>
            </a:r>
            <a:r>
              <a:rPr lang="fr-FR" dirty="0">
                <a:sym typeface="Wingdings"/>
              </a:rPr>
              <a:t> Mode Projet - </a:t>
            </a:r>
            <a:fld id="{AA427574-9D67-415E-9325-3181559018F0}" type="slidenum">
              <a:rPr lang="fr-FR" smtClean="0"/>
              <a:pPr/>
              <a:t>‹N°›</a:t>
            </a:fld>
            <a:endParaRPr lang="fr-FR" dirty="0"/>
          </a:p>
        </p:txBody>
      </p:sp>
    </p:spTree>
    <p:extLst>
      <p:ext uri="{BB962C8B-B14F-4D97-AF65-F5344CB8AC3E}">
        <p14:creationId xmlns:p14="http://schemas.microsoft.com/office/powerpoint/2010/main" val="2849362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mailto:olivier.vedel@olivehrconsulting.com"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ous-titre 2">
            <a:extLst>
              <a:ext uri="{FF2B5EF4-FFF2-40B4-BE49-F238E27FC236}">
                <a16:creationId xmlns:a16="http://schemas.microsoft.com/office/drawing/2014/main" id="{F08BD253-0A2A-3719-6016-C5E55157BC7C}"/>
              </a:ext>
            </a:extLst>
          </p:cNvPr>
          <p:cNvSpPr txBox="1">
            <a:spLocks/>
          </p:cNvSpPr>
          <p:nvPr/>
        </p:nvSpPr>
        <p:spPr>
          <a:xfrm>
            <a:off x="559559" y="3775587"/>
            <a:ext cx="11382232" cy="16227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4400" dirty="0">
                <a:solidFill>
                  <a:schemeClr val="accent2">
                    <a:lumMod val="75000"/>
                  </a:schemeClr>
                </a:solidFill>
                <a:latin typeface="Cavolini" panose="03000502040302020204" pitchFamily="66" charset="0"/>
                <a:ea typeface="+mj-ea"/>
                <a:cs typeface="Cavolini" panose="03000502040302020204" pitchFamily="66" charset="0"/>
              </a:rPr>
              <a:t>“Asegurar el éxito de los proyectos teniendo más en cuenta sus componentes humanos.”</a:t>
            </a:r>
            <a:endParaRPr lang="fr-FR" sz="4400" dirty="0">
              <a:solidFill>
                <a:schemeClr val="accent2">
                  <a:lumMod val="75000"/>
                </a:schemeClr>
              </a:solidFill>
              <a:latin typeface="Cavolini" panose="03000502040302020204" pitchFamily="66" charset="0"/>
              <a:ea typeface="+mj-ea"/>
              <a:cs typeface="Cavolini" panose="03000502040302020204" pitchFamily="66" charset="0"/>
            </a:endParaRPr>
          </a:p>
        </p:txBody>
      </p:sp>
      <p:pic>
        <p:nvPicPr>
          <p:cNvPr id="7" name="6 Imagen" descr="Logo.PNG"/>
          <p:cNvPicPr>
            <a:picLocks noChangeAspect="1"/>
          </p:cNvPicPr>
          <p:nvPr/>
        </p:nvPicPr>
        <p:blipFill>
          <a:blip r:embed="rId2" cstate="print"/>
          <a:stretch>
            <a:fillRect/>
          </a:stretch>
        </p:blipFill>
        <p:spPr>
          <a:xfrm>
            <a:off x="3189553" y="545697"/>
            <a:ext cx="6258562" cy="2833860"/>
          </a:xfrm>
          <a:prstGeom prst="rect">
            <a:avLst/>
          </a:prstGeom>
        </p:spPr>
      </p:pic>
    </p:spTree>
    <p:extLst>
      <p:ext uri="{BB962C8B-B14F-4D97-AF65-F5344CB8AC3E}">
        <p14:creationId xmlns:p14="http://schemas.microsoft.com/office/powerpoint/2010/main" val="2919581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D3581B-AABC-9EF1-82D5-955263EFBA39}"/>
              </a:ext>
            </a:extLst>
          </p:cNvPr>
          <p:cNvSpPr>
            <a:spLocks noGrp="1"/>
          </p:cNvSpPr>
          <p:nvPr>
            <p:ph type="title"/>
          </p:nvPr>
        </p:nvSpPr>
        <p:spPr>
          <a:xfrm>
            <a:off x="940291" y="3347879"/>
            <a:ext cx="5150793" cy="2743200"/>
          </a:xfrm>
        </p:spPr>
        <p:txBody>
          <a:bodyPr anchor="t" anchorCtr="0">
            <a:normAutofit/>
          </a:bodyPr>
          <a:lstStyle/>
          <a:p>
            <a:pPr algn="l"/>
            <a:r>
              <a:rPr lang="fr-FR" sz="2000" b="0" dirty="0">
                <a:solidFill>
                  <a:schemeClr val="tx2">
                    <a:lumMod val="75000"/>
                  </a:schemeClr>
                </a:solidFill>
                <a:latin typeface="+mn-lt"/>
                <a:ea typeface="+mn-ea"/>
                <a:cs typeface="+mn-cs"/>
              </a:rPr>
              <a:t>5 Calle Cocheras de San </a:t>
            </a:r>
            <a:r>
              <a:rPr lang="fr-FR" sz="2000" b="0" dirty="0" err="1">
                <a:solidFill>
                  <a:schemeClr val="tx2">
                    <a:lumMod val="75000"/>
                  </a:schemeClr>
                </a:solidFill>
                <a:latin typeface="+mn-lt"/>
                <a:ea typeface="+mn-ea"/>
                <a:cs typeface="+mn-cs"/>
              </a:rPr>
              <a:t>Cecilio</a:t>
            </a:r>
            <a:br>
              <a:rPr lang="fr-FR" sz="2000" b="0" dirty="0">
                <a:solidFill>
                  <a:schemeClr val="tx2">
                    <a:lumMod val="75000"/>
                  </a:schemeClr>
                </a:solidFill>
                <a:latin typeface="+mn-lt"/>
                <a:ea typeface="+mn-ea"/>
                <a:cs typeface="+mn-cs"/>
              </a:rPr>
            </a:br>
            <a:r>
              <a:rPr lang="fr-FR" sz="2000" b="0" dirty="0">
                <a:solidFill>
                  <a:schemeClr val="tx2">
                    <a:lumMod val="75000"/>
                  </a:schemeClr>
                </a:solidFill>
                <a:latin typeface="+mn-lt"/>
                <a:ea typeface="+mn-ea"/>
                <a:cs typeface="+mn-cs"/>
              </a:rPr>
              <a:t>18009 Granada, ESPAÑA</a:t>
            </a:r>
            <a:br>
              <a:rPr lang="fr-FR" sz="2000" b="0" dirty="0">
                <a:solidFill>
                  <a:srgbClr val="071344"/>
                </a:solidFill>
                <a:latin typeface="+mn-lt"/>
              </a:rPr>
            </a:br>
            <a:r>
              <a:rPr lang="fr-FR" sz="2000" b="0" dirty="0">
                <a:solidFill>
                  <a:srgbClr val="071344"/>
                </a:solidFill>
                <a:latin typeface="+mn-lt"/>
              </a:rPr>
              <a:t> </a:t>
            </a:r>
            <a:br>
              <a:rPr lang="fr-FR" sz="2000" b="0" dirty="0">
                <a:solidFill>
                  <a:srgbClr val="071344"/>
                </a:solidFill>
                <a:latin typeface="+mn-lt"/>
              </a:rPr>
            </a:br>
            <a:br>
              <a:rPr lang="fr-FR" sz="2000" b="0" dirty="0">
                <a:solidFill>
                  <a:srgbClr val="071344"/>
                </a:solidFill>
                <a:latin typeface="+mn-lt"/>
              </a:rPr>
            </a:br>
            <a:r>
              <a:rPr lang="fr-FR" sz="2000" b="0" dirty="0">
                <a:solidFill>
                  <a:schemeClr val="tx2">
                    <a:lumMod val="75000"/>
                  </a:schemeClr>
                </a:solidFill>
                <a:latin typeface="+mn-lt"/>
                <a:ea typeface="+mn-ea"/>
                <a:cs typeface="+mn-cs"/>
                <a:hlinkClick r:id="rId2"/>
              </a:rPr>
              <a:t>olivier.vedel@olivehrconsulting.com</a:t>
            </a:r>
            <a:br>
              <a:rPr lang="fr-FR" sz="2000" b="0" dirty="0">
                <a:solidFill>
                  <a:schemeClr val="tx2">
                    <a:lumMod val="75000"/>
                  </a:schemeClr>
                </a:solidFill>
                <a:latin typeface="+mn-lt"/>
                <a:ea typeface="+mn-ea"/>
                <a:cs typeface="+mn-cs"/>
              </a:rPr>
            </a:br>
            <a:br>
              <a:rPr lang="fr-FR" sz="2000" b="0" dirty="0">
                <a:solidFill>
                  <a:schemeClr val="tx2">
                    <a:lumMod val="75000"/>
                  </a:schemeClr>
                </a:solidFill>
                <a:latin typeface="+mn-lt"/>
                <a:ea typeface="+mn-ea"/>
                <a:cs typeface="+mn-cs"/>
              </a:rPr>
            </a:br>
            <a:br>
              <a:rPr lang="fr-FR" sz="2000" b="0" dirty="0">
                <a:solidFill>
                  <a:srgbClr val="071344"/>
                </a:solidFill>
                <a:latin typeface="+mn-lt"/>
              </a:rPr>
            </a:br>
            <a:r>
              <a:rPr lang="fr-FR" sz="2000" b="0" dirty="0">
                <a:solidFill>
                  <a:schemeClr val="tx2">
                    <a:lumMod val="75000"/>
                  </a:schemeClr>
                </a:solidFill>
                <a:latin typeface="+mn-lt"/>
                <a:ea typeface="+mn-ea"/>
                <a:cs typeface="+mn-cs"/>
              </a:rPr>
              <a:t>(+33) 7 66 63 52 52</a:t>
            </a:r>
          </a:p>
        </p:txBody>
      </p:sp>
      <p:sp>
        <p:nvSpPr>
          <p:cNvPr id="4" name="Espace réservé de la date 3">
            <a:extLst>
              <a:ext uri="{FF2B5EF4-FFF2-40B4-BE49-F238E27FC236}">
                <a16:creationId xmlns:a16="http://schemas.microsoft.com/office/drawing/2014/main" id="{21E16465-CB05-D49D-B5BC-A0D4F9F30A99}"/>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F3759B7D-6378-FC5E-683D-957AE452EEE7}"/>
              </a:ext>
            </a:extLst>
          </p:cNvPr>
          <p:cNvSpPr>
            <a:spLocks noGrp="1"/>
          </p:cNvSpPr>
          <p:nvPr>
            <p:ph type="sldNum" sz="quarter" idx="12"/>
          </p:nvPr>
        </p:nvSpPr>
        <p:spPr/>
        <p:txBody>
          <a:bodyPr/>
          <a:lstStyle/>
          <a:p>
            <a:fld id="{AA427574-9D67-415E-9325-3181559018F0}" type="slidenum">
              <a:rPr lang="fr-FR" smtClean="0"/>
              <a:pPr/>
              <a:t>10</a:t>
            </a:fld>
            <a:endParaRPr lang="fr-FR" dirty="0"/>
          </a:p>
        </p:txBody>
      </p:sp>
      <p:pic>
        <p:nvPicPr>
          <p:cNvPr id="10" name="9 Imagen" descr="Logo.PNG"/>
          <p:cNvPicPr>
            <a:picLocks noChangeAspect="1"/>
          </p:cNvPicPr>
          <p:nvPr/>
        </p:nvPicPr>
        <p:blipFill>
          <a:blip r:embed="rId3" cstate="print"/>
          <a:stretch>
            <a:fillRect/>
          </a:stretch>
        </p:blipFill>
        <p:spPr>
          <a:xfrm>
            <a:off x="3643745" y="375864"/>
            <a:ext cx="4952862" cy="2242642"/>
          </a:xfrm>
          <a:prstGeom prst="rect">
            <a:avLst/>
          </a:prstGeom>
        </p:spPr>
      </p:pic>
      <p:sp>
        <p:nvSpPr>
          <p:cNvPr id="9" name="Titre 1">
            <a:extLst>
              <a:ext uri="{FF2B5EF4-FFF2-40B4-BE49-F238E27FC236}">
                <a16:creationId xmlns:a16="http://schemas.microsoft.com/office/drawing/2014/main" id="{CBD3581B-AABC-9EF1-82D5-955263EFBA39}"/>
              </a:ext>
            </a:extLst>
          </p:cNvPr>
          <p:cNvSpPr txBox="1">
            <a:spLocks/>
          </p:cNvSpPr>
          <p:nvPr/>
        </p:nvSpPr>
        <p:spPr>
          <a:xfrm>
            <a:off x="6107011" y="3212026"/>
            <a:ext cx="5150793" cy="2743200"/>
          </a:xfrm>
          <a:prstGeom prst="rect">
            <a:avLst/>
          </a:prstGeom>
        </p:spPr>
        <p:txBody>
          <a:bodyPr vert="horz" lIns="91440" tIns="45720" rIns="91440" bIns="45720" rtlCol="0" anchor="t" anchorCtr="0">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ES" sz="24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s-ES" sz="2400" dirty="0">
              <a:solidFill>
                <a:srgbClr val="071344"/>
              </a:solidFill>
              <a:latin typeface="Cavolini" panose="03000502040302020204" pitchFamily="66" charset="0"/>
              <a:ea typeface="+mj-ea"/>
              <a:cs typeface="Cavolini" panose="03000502040302020204" pitchFamily="66" charset="0"/>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ES" sz="24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s-ES" sz="15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s-ES" sz="28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rPr>
              <a:t>  Itinerante en Europa</a:t>
            </a:r>
          </a:p>
        </p:txBody>
      </p:sp>
      <p:pic>
        <p:nvPicPr>
          <p:cNvPr id="2050" name="Picture 2"/>
          <p:cNvPicPr>
            <a:picLocks noChangeAspect="1" noChangeArrowheads="1"/>
          </p:cNvPicPr>
          <p:nvPr/>
        </p:nvPicPr>
        <p:blipFill>
          <a:blip r:embed="rId4" cstate="print"/>
          <a:srcRect/>
          <a:stretch>
            <a:fillRect/>
          </a:stretch>
        </p:blipFill>
        <p:spPr bwMode="auto">
          <a:xfrm>
            <a:off x="468025" y="5215096"/>
            <a:ext cx="501794" cy="507697"/>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84909" y="3368488"/>
            <a:ext cx="420832" cy="563172"/>
          </a:xfrm>
          <a:prstGeom prst="rect">
            <a:avLst/>
          </a:prstGeom>
          <a:noFill/>
          <a:ln w="9525">
            <a:noFill/>
            <a:miter lim="800000"/>
            <a:headEnd/>
            <a:tailEnd/>
          </a:ln>
        </p:spPr>
      </p:pic>
      <p:pic>
        <p:nvPicPr>
          <p:cNvPr id="2052" name="Picture 4"/>
          <p:cNvPicPr>
            <a:picLocks noChangeAspect="1" noChangeArrowheads="1"/>
          </p:cNvPicPr>
          <p:nvPr/>
        </p:nvPicPr>
        <p:blipFill>
          <a:blip r:embed="rId6" cstate="print"/>
          <a:srcRect/>
          <a:stretch>
            <a:fillRect/>
          </a:stretch>
        </p:blipFill>
        <p:spPr bwMode="auto">
          <a:xfrm>
            <a:off x="436418" y="4364182"/>
            <a:ext cx="540761" cy="540761"/>
          </a:xfrm>
          <a:prstGeom prst="rect">
            <a:avLst/>
          </a:prstGeom>
          <a:noFill/>
          <a:ln w="9525">
            <a:noFill/>
            <a:miter lim="800000"/>
            <a:headEnd/>
            <a:tailEnd/>
          </a:ln>
        </p:spPr>
      </p:pic>
      <p:pic>
        <p:nvPicPr>
          <p:cNvPr id="2053" name="Picture 5"/>
          <p:cNvPicPr>
            <a:picLocks noChangeAspect="1" noChangeArrowheads="1"/>
          </p:cNvPicPr>
          <p:nvPr/>
        </p:nvPicPr>
        <p:blipFill>
          <a:blip r:embed="rId7" cstate="print"/>
          <a:srcRect/>
          <a:stretch>
            <a:fillRect/>
          </a:stretch>
        </p:blipFill>
        <p:spPr bwMode="auto">
          <a:xfrm>
            <a:off x="5787304" y="4229104"/>
            <a:ext cx="866775" cy="838200"/>
          </a:xfrm>
          <a:prstGeom prst="rect">
            <a:avLst/>
          </a:prstGeom>
          <a:noFill/>
          <a:ln w="9525">
            <a:noFill/>
            <a:miter lim="800000"/>
            <a:headEnd/>
            <a:tailEnd/>
          </a:ln>
        </p:spPr>
      </p:pic>
    </p:spTree>
    <p:extLst>
      <p:ext uri="{BB962C8B-B14F-4D97-AF65-F5344CB8AC3E}">
        <p14:creationId xmlns:p14="http://schemas.microsoft.com/office/powerpoint/2010/main" val="3692456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87A977-99D6-9343-1AAD-10409A0AB20C}"/>
              </a:ext>
            </a:extLst>
          </p:cNvPr>
          <p:cNvSpPr>
            <a:spLocks noGrp="1"/>
          </p:cNvSpPr>
          <p:nvPr>
            <p:ph type="title"/>
          </p:nvPr>
        </p:nvSpPr>
        <p:spPr/>
        <p:txBody>
          <a:bodyPr/>
          <a:lstStyle/>
          <a:p>
            <a:r>
              <a:rPr lang="es-ES" b="0" dirty="0"/>
              <a:t>Los proyectos son la savia de las empresas</a:t>
            </a:r>
            <a:endParaRPr lang="fr-FR" b="0" dirty="0"/>
          </a:p>
        </p:txBody>
      </p:sp>
      <p:sp>
        <p:nvSpPr>
          <p:cNvPr id="3" name="Espace réservé du contenu 2">
            <a:extLst>
              <a:ext uri="{FF2B5EF4-FFF2-40B4-BE49-F238E27FC236}">
                <a16:creationId xmlns:a16="http://schemas.microsoft.com/office/drawing/2014/main" id="{AB3C76AA-1CB1-4276-92B1-A298B6206EBB}"/>
              </a:ext>
            </a:extLst>
          </p:cNvPr>
          <p:cNvSpPr>
            <a:spLocks noGrp="1"/>
          </p:cNvSpPr>
          <p:nvPr>
            <p:ph idx="1"/>
          </p:nvPr>
        </p:nvSpPr>
        <p:spPr/>
        <p:txBody>
          <a:bodyPr/>
          <a:lstStyle/>
          <a:p>
            <a:r>
              <a:rPr lang="es-ES" dirty="0"/>
              <a:t>La vida de una empresa está jalonada de numerosos proyectos: nuevo software, nueva organización, lanzamiento de un nuevo producto o servicio, innovación, etc. La mayoría de los cambios, grandes o pequeños, se gestionan en un momento u otro en "modo proyecto".</a:t>
            </a:r>
          </a:p>
          <a:p>
            <a:pPr marL="0" indent="0">
              <a:buNone/>
            </a:pPr>
            <a:endParaRPr lang="fr-FR" dirty="0"/>
          </a:p>
          <a:p>
            <a:r>
              <a:rPr lang="es-ES" dirty="0"/>
              <a:t>A menudo, es mucho lo que está en juego desde el punto de vista económico, debido al coste intrínseco del proyecto y/o a supuesto impacto en el rendimiento que podría generar. Por eso, durante décadas, el "proyecto" ha sido objeto de la creación de numerosas herramientas: PERT, Gantt, planificación, indicadores y cuadros de mando de todo tipo... y, más recientemente, el método ágil y el </a:t>
            </a:r>
            <a:r>
              <a:rPr lang="es-ES" dirty="0" err="1"/>
              <a:t>design</a:t>
            </a:r>
            <a:r>
              <a:rPr lang="es-ES" dirty="0"/>
              <a:t> </a:t>
            </a:r>
            <a:r>
              <a:rPr lang="es-ES" dirty="0" err="1"/>
              <a:t>thinking</a:t>
            </a:r>
            <a:r>
              <a:rPr lang="es-ES" dirty="0"/>
              <a:t>..</a:t>
            </a:r>
            <a:r>
              <a:rPr lang="fr-FR" dirty="0"/>
              <a:t>. </a:t>
            </a:r>
          </a:p>
          <a:p>
            <a:pPr lvl="1">
              <a:buNone/>
            </a:pPr>
            <a:endParaRPr lang="fr-FR" dirty="0"/>
          </a:p>
          <a:p>
            <a:r>
              <a:rPr lang="es-ES" dirty="0"/>
              <a:t>Estos métodos se basan en herramientas informáticas sofisticadas y en constante evolución, por lo que podría pensarse que la gestión de proyectos es un enfoque perfectamente robusto.</a:t>
            </a:r>
            <a:endParaRPr lang="fr-FR" dirty="0"/>
          </a:p>
        </p:txBody>
      </p:sp>
      <p:sp>
        <p:nvSpPr>
          <p:cNvPr id="4" name="Espace réservé de la date 3">
            <a:extLst>
              <a:ext uri="{FF2B5EF4-FFF2-40B4-BE49-F238E27FC236}">
                <a16:creationId xmlns:a16="http://schemas.microsoft.com/office/drawing/2014/main" id="{93ED9DED-62CF-1435-B7B5-AC9B305904FB}"/>
              </a:ext>
            </a:extLst>
          </p:cNvPr>
          <p:cNvSpPr>
            <a:spLocks noGrp="1"/>
          </p:cNvSpPr>
          <p:nvPr>
            <p:ph type="dt" sz="half" idx="10"/>
          </p:nvPr>
        </p:nvSpPr>
        <p:spPr/>
        <p:txBody>
          <a:bodyPr/>
          <a:lstStyle/>
          <a:p>
            <a:fld id="{4BE294F9-C3DD-450C-A0BF-247DAA8C9B0D}"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E766662B-4B20-2D89-932D-73B5BE1A0484}"/>
              </a:ext>
            </a:extLst>
          </p:cNvPr>
          <p:cNvSpPr>
            <a:spLocks noGrp="1"/>
          </p:cNvSpPr>
          <p:nvPr>
            <p:ph type="sldNum" sz="quarter" idx="12"/>
          </p:nvPr>
        </p:nvSpPr>
        <p:spPr/>
        <p:txBody>
          <a:bodyPr/>
          <a:lstStyle/>
          <a:p>
            <a:fld id="{AA427574-9D67-415E-9325-3181559018F0}" type="slidenum">
              <a:rPr lang="fr-FR" smtClean="0"/>
              <a:pPr/>
              <a:t>2</a:t>
            </a:fld>
            <a:endParaRPr lang="fr-FR" dirty="0"/>
          </a:p>
        </p:txBody>
      </p:sp>
    </p:spTree>
    <p:extLst>
      <p:ext uri="{BB962C8B-B14F-4D97-AF65-F5344CB8AC3E}">
        <p14:creationId xmlns:p14="http://schemas.microsoft.com/office/powerpoint/2010/main" val="2187829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9BF246-0BC8-1296-9C40-014702019CB6}"/>
              </a:ext>
            </a:extLst>
          </p:cNvPr>
          <p:cNvSpPr>
            <a:spLocks noGrp="1"/>
          </p:cNvSpPr>
          <p:nvPr>
            <p:ph type="title"/>
          </p:nvPr>
        </p:nvSpPr>
        <p:spPr/>
        <p:txBody>
          <a:bodyPr/>
          <a:lstStyle/>
          <a:p>
            <a:r>
              <a:rPr lang="es-ES" b="0" dirty="0"/>
              <a:t>La dimensión humana de los proyectos influye fuertemente en sus resultados</a:t>
            </a:r>
            <a:endParaRPr lang="fr-FR" b="0" dirty="0"/>
          </a:p>
        </p:txBody>
      </p:sp>
      <p:sp>
        <p:nvSpPr>
          <p:cNvPr id="3" name="Espace réservé du contenu 2">
            <a:extLst>
              <a:ext uri="{FF2B5EF4-FFF2-40B4-BE49-F238E27FC236}">
                <a16:creationId xmlns:a16="http://schemas.microsoft.com/office/drawing/2014/main" id="{A67298DF-0792-FEBE-33E5-ABAA314C199E}"/>
              </a:ext>
            </a:extLst>
          </p:cNvPr>
          <p:cNvSpPr>
            <a:spLocks noGrp="1"/>
          </p:cNvSpPr>
          <p:nvPr>
            <p:ph idx="1"/>
          </p:nvPr>
        </p:nvSpPr>
        <p:spPr/>
        <p:txBody>
          <a:bodyPr>
            <a:normAutofit/>
          </a:bodyPr>
          <a:lstStyle/>
          <a:p>
            <a:r>
              <a:rPr lang="es-ES" dirty="0"/>
              <a:t>Aunque se haya dedicado un gran esfuerzo al diseño, organización y gestión de un proyecto, los profesionales son muy conscientes de que siempre existe el riesgo de que el contenido, los costes o los plazos se desvíen.</a:t>
            </a:r>
          </a:p>
          <a:p>
            <a:r>
              <a:rPr lang="es-ES" dirty="0"/>
              <a:t>Cuando se trata de celebrar el éxito de un proyecto, se habla mucho de su contenido o del método utilizado, pero cuando se habla de las dificultades, a menudo se culpa a las personas, a los equipos.</a:t>
            </a:r>
          </a:p>
          <a:p>
            <a:r>
              <a:rPr lang="es-ES" dirty="0"/>
              <a:t>En realidad, en ambos casos, los hombres y mujeres que han participado en el proyecto han tenido una gran influencia en el resultado. </a:t>
            </a:r>
          </a:p>
          <a:p>
            <a:pPr lvl="1"/>
            <a:r>
              <a:rPr lang="es-ES" sz="1600" dirty="0"/>
              <a:t>Cuando los resultados están ahí, suele ser por el talento de los jefes de proyecto, la calidad de la comunicación entre los colaboradores, la cohesión del equipo y la confianza mutua entre las distintas partes interesadas. </a:t>
            </a:r>
          </a:p>
          <a:p>
            <a:pPr lvl="1"/>
            <a:r>
              <a:rPr lang="es-ES" sz="1600" dirty="0"/>
              <a:t>Cuando los presupuestos y los plazos fracasan, cuando la relación cliente/proyecto se deteriora, cuando los "buenos" abandonan el barco... Buscamos a menudo las causas de las averías en la gestión o en el funcionamiento humano del proyecto.</a:t>
            </a:r>
            <a:r>
              <a:rPr lang="fr-FR" sz="1600" dirty="0"/>
              <a:t> </a:t>
            </a:r>
          </a:p>
          <a:p>
            <a:pPr marL="457200" lvl="1" indent="0">
              <a:buNone/>
            </a:pPr>
            <a:endParaRPr lang="fr-FR" b="1" dirty="0">
              <a:solidFill>
                <a:srgbClr val="071344"/>
              </a:solidFill>
            </a:endParaRPr>
          </a:p>
          <a:p>
            <a:r>
              <a:rPr lang="es-ES" b="1" dirty="0">
                <a:solidFill>
                  <a:srgbClr val="071344"/>
                </a:solidFill>
              </a:rPr>
              <a:t>Nuestra misión es apoyar a los equipos de proyecto y a las partes interesadas para que puedan :</a:t>
            </a:r>
          </a:p>
          <a:p>
            <a:pPr lvl="1"/>
            <a:r>
              <a:rPr lang="es-ES" sz="1600" b="1" dirty="0">
                <a:solidFill>
                  <a:srgbClr val="071344"/>
                </a:solidFill>
              </a:rPr>
              <a:t>Estimular las relaciones humanas y la cooperación que conducen a un alto nivel de rendimiento.</a:t>
            </a:r>
          </a:p>
          <a:p>
            <a:pPr lvl="1"/>
            <a:r>
              <a:rPr lang="es-ES" sz="1600" b="1" dirty="0">
                <a:solidFill>
                  <a:srgbClr val="071344"/>
                </a:solidFill>
              </a:rPr>
              <a:t>Prever y limitar las disfunciones humanas.</a:t>
            </a:r>
            <a:endParaRPr lang="fr-FR" sz="1600" b="1" dirty="0">
              <a:solidFill>
                <a:srgbClr val="071344"/>
              </a:solidFill>
            </a:endParaRPr>
          </a:p>
        </p:txBody>
      </p:sp>
      <p:sp>
        <p:nvSpPr>
          <p:cNvPr id="4" name="Espace réservé de la date 3">
            <a:extLst>
              <a:ext uri="{FF2B5EF4-FFF2-40B4-BE49-F238E27FC236}">
                <a16:creationId xmlns:a16="http://schemas.microsoft.com/office/drawing/2014/main" id="{D63B0958-B14A-07A5-30AC-5000B857E5C3}"/>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38DFC5F7-3976-343E-3E16-DD475F580900}"/>
              </a:ext>
            </a:extLst>
          </p:cNvPr>
          <p:cNvSpPr>
            <a:spLocks noGrp="1"/>
          </p:cNvSpPr>
          <p:nvPr>
            <p:ph type="sldNum" sz="quarter" idx="12"/>
          </p:nvPr>
        </p:nvSpPr>
        <p:spPr/>
        <p:txBody>
          <a:bodyPr/>
          <a:lstStyle/>
          <a:p>
            <a:fld id="{AA427574-9D67-415E-9325-3181559018F0}" type="slidenum">
              <a:rPr lang="fr-FR" smtClean="0"/>
              <a:pPr/>
              <a:t>3</a:t>
            </a:fld>
            <a:endParaRPr lang="fr-FR" dirty="0"/>
          </a:p>
        </p:txBody>
      </p:sp>
    </p:spTree>
    <p:extLst>
      <p:ext uri="{BB962C8B-B14F-4D97-AF65-F5344CB8AC3E}">
        <p14:creationId xmlns:p14="http://schemas.microsoft.com/office/powerpoint/2010/main" val="212826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288ACC-686D-99C1-BE05-F7F53A8DB274}"/>
              </a:ext>
            </a:extLst>
          </p:cNvPr>
          <p:cNvSpPr>
            <a:spLocks noGrp="1"/>
          </p:cNvSpPr>
          <p:nvPr>
            <p:ph type="title"/>
          </p:nvPr>
        </p:nvSpPr>
        <p:spPr/>
        <p:txBody>
          <a:bodyPr/>
          <a:lstStyle/>
          <a:p>
            <a:r>
              <a:rPr lang="es-ES" b="0" dirty="0"/>
              <a:t>Cada fase incluye retos humanos que llevan a los proyectos en la dirección correcta o equivocada</a:t>
            </a:r>
            <a:endParaRPr lang="fr-FR" b="0" strike="sngStrike" dirty="0"/>
          </a:p>
        </p:txBody>
      </p:sp>
      <p:sp>
        <p:nvSpPr>
          <p:cNvPr id="3" name="Espace réservé du contenu 2">
            <a:extLst>
              <a:ext uri="{FF2B5EF4-FFF2-40B4-BE49-F238E27FC236}">
                <a16:creationId xmlns:a16="http://schemas.microsoft.com/office/drawing/2014/main" id="{AA99F1F6-768E-6650-4955-B2EDA3C8C6A7}"/>
              </a:ext>
            </a:extLst>
          </p:cNvPr>
          <p:cNvSpPr>
            <a:spLocks noGrp="1"/>
          </p:cNvSpPr>
          <p:nvPr>
            <p:ph idx="1"/>
          </p:nvPr>
        </p:nvSpPr>
        <p:spPr/>
        <p:txBody>
          <a:bodyPr/>
          <a:lstStyle/>
          <a:p>
            <a:r>
              <a:rPr lang="fr-FR" dirty="0"/>
              <a:t>EL ANTEPROYECTO</a:t>
            </a:r>
          </a:p>
          <a:p>
            <a:pPr lvl="1"/>
            <a:r>
              <a:rPr lang="es-ES" dirty="0"/>
              <a:t>Una primera etapa de contradicción entre paradigmas (por ejemplo, patrocinios, gestores y operaciones). Cada uno de ellos tiene su propia legitimidad en función de su marco de referencia específico. En este punto, las responsabilidades suelen ser compartidas y confusas. El reto consiste en optimizar los distintos componentes del proyecto y sus interacciones.</a:t>
            </a:r>
          </a:p>
          <a:p>
            <a:pPr lvl="1"/>
            <a:r>
              <a:rPr lang="es-ES" dirty="0"/>
              <a:t>Los retos humanos de esta fase son :</a:t>
            </a:r>
          </a:p>
          <a:p>
            <a:pPr lvl="2"/>
            <a:r>
              <a:rPr lang="es-ES" dirty="0"/>
              <a:t>Desarrollar el conocimiento y la comprensión mutua de las prioridades de los demás (especialmente de los líderes).</a:t>
            </a:r>
          </a:p>
          <a:p>
            <a:pPr lvl="2"/>
            <a:r>
              <a:rPr lang="es-ES" dirty="0"/>
              <a:t>Reforzar la comunicación y el </a:t>
            </a:r>
            <a:r>
              <a:rPr lang="es-ES" dirty="0" err="1"/>
              <a:t>feed</a:t>
            </a:r>
            <a:r>
              <a:rPr lang="es-ES" dirty="0"/>
              <a:t>-back desde el principio.</a:t>
            </a:r>
          </a:p>
          <a:p>
            <a:pPr lvl="2"/>
            <a:r>
              <a:rPr lang="es-ES" dirty="0"/>
              <a:t>Acompañar y apoyar a los gestores clave, en particular al director/líder del proyecto.</a:t>
            </a:r>
          </a:p>
          <a:p>
            <a:pPr marL="914400" lvl="2" indent="0">
              <a:buNone/>
            </a:pPr>
            <a:endParaRPr lang="es-ES" dirty="0"/>
          </a:p>
          <a:p>
            <a:r>
              <a:rPr lang="fr-FR" dirty="0"/>
              <a:t>EL LANZAMIENTO</a:t>
            </a:r>
          </a:p>
          <a:p>
            <a:pPr lvl="1"/>
            <a:r>
              <a:rPr lang="es-ES" dirty="0"/>
              <a:t>Es un momento de tensiones, en el que cada parte intenta que prevalezcan sus prioridades (dinero, plazos, calidad, satisfacción del cliente....). Es una etapa estructuradora por su dimensión contractual.</a:t>
            </a:r>
          </a:p>
          <a:p>
            <a:pPr lvl="1"/>
            <a:r>
              <a:rPr lang="es-ES" dirty="0"/>
              <a:t>El reto humano de esta fase es la dimensión colectiva: es el conjunto lo que hay que optimizar. Esto significa :</a:t>
            </a:r>
          </a:p>
          <a:p>
            <a:pPr lvl="2"/>
            <a:r>
              <a:rPr lang="es-ES" dirty="0"/>
              <a:t>Consolidar y reunir a uno o varios equipos para generar confianza.</a:t>
            </a:r>
          </a:p>
          <a:p>
            <a:pPr lvl="2"/>
            <a:r>
              <a:rPr lang="es-ES" dirty="0"/>
              <a:t>Tener en cuenta la dimensión intercultural (nacionalidades, valores, profesiones, perfiles, etc.) para identificar posibles malentendidos.</a:t>
            </a:r>
          </a:p>
          <a:p>
            <a:pPr lvl="2"/>
            <a:r>
              <a:rPr lang="es-ES" dirty="0" err="1"/>
              <a:t>Co-construir</a:t>
            </a:r>
            <a:r>
              <a:rPr lang="es-ES" dirty="0"/>
              <a:t> un "proyecto común" basado en valores y reglas de juego compartidos.</a:t>
            </a:r>
            <a:endParaRPr lang="fr-FR" dirty="0"/>
          </a:p>
        </p:txBody>
      </p:sp>
      <p:sp>
        <p:nvSpPr>
          <p:cNvPr id="4" name="Espace réservé de la date 3">
            <a:extLst>
              <a:ext uri="{FF2B5EF4-FFF2-40B4-BE49-F238E27FC236}">
                <a16:creationId xmlns:a16="http://schemas.microsoft.com/office/drawing/2014/main" id="{8B7A8499-1CC5-2E9A-B4D9-5D7B51127E47}"/>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5432C513-C330-2048-D35A-6DAAD16ECE32}"/>
              </a:ext>
            </a:extLst>
          </p:cNvPr>
          <p:cNvSpPr>
            <a:spLocks noGrp="1"/>
          </p:cNvSpPr>
          <p:nvPr>
            <p:ph type="sldNum" sz="quarter" idx="12"/>
          </p:nvPr>
        </p:nvSpPr>
        <p:spPr/>
        <p:txBody>
          <a:bodyPr/>
          <a:lstStyle/>
          <a:p>
            <a:fld id="{AA427574-9D67-415E-9325-3181559018F0}" type="slidenum">
              <a:rPr lang="fr-FR" smtClean="0"/>
              <a:pPr/>
              <a:t>4</a:t>
            </a:fld>
            <a:endParaRPr lang="fr-FR" dirty="0"/>
          </a:p>
        </p:txBody>
      </p:sp>
    </p:spTree>
    <p:extLst>
      <p:ext uri="{BB962C8B-B14F-4D97-AF65-F5344CB8AC3E}">
        <p14:creationId xmlns:p14="http://schemas.microsoft.com/office/powerpoint/2010/main" val="953386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AF6FF4-8614-119C-4835-A3EEF9C90445}"/>
              </a:ext>
            </a:extLst>
          </p:cNvPr>
          <p:cNvSpPr>
            <a:spLocks noGrp="1"/>
          </p:cNvSpPr>
          <p:nvPr>
            <p:ph type="title"/>
          </p:nvPr>
        </p:nvSpPr>
        <p:spPr/>
        <p:txBody>
          <a:bodyPr/>
          <a:lstStyle/>
          <a:p>
            <a:r>
              <a:rPr lang="es-ES" b="0" dirty="0"/>
              <a:t>Cada fase incluye retos humanos que llevan a los proyectos en la dirección correcta o equivocada</a:t>
            </a:r>
            <a:endParaRPr lang="fr-FR" b="0" dirty="0"/>
          </a:p>
        </p:txBody>
      </p:sp>
      <p:sp>
        <p:nvSpPr>
          <p:cNvPr id="3" name="Espace réservé du contenu 2">
            <a:extLst>
              <a:ext uri="{FF2B5EF4-FFF2-40B4-BE49-F238E27FC236}">
                <a16:creationId xmlns:a16="http://schemas.microsoft.com/office/drawing/2014/main" id="{94ECC9AB-2F78-E492-7DD1-D4EB26880042}"/>
              </a:ext>
            </a:extLst>
          </p:cNvPr>
          <p:cNvSpPr>
            <a:spLocks noGrp="1"/>
          </p:cNvSpPr>
          <p:nvPr>
            <p:ph idx="1"/>
          </p:nvPr>
        </p:nvSpPr>
        <p:spPr/>
        <p:txBody>
          <a:bodyPr/>
          <a:lstStyle/>
          <a:p>
            <a:r>
              <a:rPr lang="fr-FR" dirty="0"/>
              <a:t>LA ORGANIZACIÓN / PLANIFICACIÓN</a:t>
            </a:r>
          </a:p>
          <a:p>
            <a:pPr lvl="1"/>
            <a:r>
              <a:rPr lang="es-ES" dirty="0"/>
              <a:t>El proyecto adquiere aquí una nueva dimensión, los equipos crecen y la tendencia general es dar prioridades a los métodos y herramientas, lo que da lugar a varios cursos de formación, formalizaciones, planificación y programación..... Esta etapa es necesariamente formal y técnica. ¡Por ello, se corre el riesgo de olvidar un poco el elemento humano! </a:t>
            </a:r>
          </a:p>
          <a:p>
            <a:pPr lvl="1"/>
            <a:r>
              <a:rPr lang="es-ES" dirty="0"/>
              <a:t>El reto de esta fase es sacarlo a la superficie:</a:t>
            </a:r>
          </a:p>
          <a:p>
            <a:pPr lvl="2"/>
            <a:r>
              <a:rPr lang="es-ES" dirty="0"/>
              <a:t>Dimensión humana de la planificación y énfasis en la dimensión cualitativa de los recursos humanos.</a:t>
            </a:r>
          </a:p>
          <a:p>
            <a:pPr lvl="2"/>
            <a:r>
              <a:rPr lang="es-ES" dirty="0"/>
              <a:t>Refuerzo de las capacidades de gestión de los responsables (liderazgo, creación de equipos, toma de decisiones, etc.).</a:t>
            </a:r>
          </a:p>
          <a:p>
            <a:pPr lvl="2"/>
            <a:r>
              <a:rPr lang="es-ES" dirty="0" err="1"/>
              <a:t>Co-construcción</a:t>
            </a:r>
            <a:r>
              <a:rPr lang="es-ES" dirty="0"/>
              <a:t> y puesta en marcha de mecanismos de anticipación de las tensiones, de diálogo y de resolución de conflictos.</a:t>
            </a:r>
          </a:p>
          <a:p>
            <a:pPr marL="914400" lvl="2" indent="0">
              <a:buNone/>
            </a:pPr>
            <a:endParaRPr lang="fr-FR" dirty="0"/>
          </a:p>
          <a:p>
            <a:r>
              <a:rPr lang="fr-FR" dirty="0"/>
              <a:t>OPERACIÓN DE DIRECCIÓN</a:t>
            </a:r>
          </a:p>
          <a:p>
            <a:pPr lvl="1"/>
            <a:r>
              <a:rPr lang="es-ES" dirty="0"/>
              <a:t>El proyecto es a largo plazo y cada vez más complejo. El número de partes interesadas aumenta, con una mezcla de personas que llegan y se van. Las tensiones e incluso los conflictos son frecuentes, al igual que los riesgos de incumplimiento de plazos o presupuestos.</a:t>
            </a:r>
          </a:p>
          <a:p>
            <a:pPr lvl="1"/>
            <a:r>
              <a:rPr lang="es-ES" dirty="0"/>
              <a:t>El reto humano en esta fase es mantener la cohesión del conjunto: </a:t>
            </a:r>
          </a:p>
          <a:p>
            <a:pPr lvl="2"/>
            <a:r>
              <a:rPr lang="es-ES" dirty="0"/>
              <a:t>Estimular constantemente la comunicación y el </a:t>
            </a:r>
            <a:r>
              <a:rPr lang="es-ES" dirty="0" err="1"/>
              <a:t>feed</a:t>
            </a:r>
            <a:r>
              <a:rPr lang="es-ES" dirty="0"/>
              <a:t>-back para detectar a tiempo las señales débiles y anticiparlas mejor.</a:t>
            </a:r>
          </a:p>
          <a:p>
            <a:pPr lvl="2"/>
            <a:r>
              <a:rPr lang="es-ES" dirty="0"/>
              <a:t>Renovar periódicamente las operaciones de </a:t>
            </a:r>
            <a:r>
              <a:rPr lang="es-ES" dirty="0" err="1"/>
              <a:t>team-building</a:t>
            </a:r>
            <a:r>
              <a:rPr lang="es-ES" dirty="0"/>
              <a:t> a todos los niveles. </a:t>
            </a:r>
          </a:p>
          <a:p>
            <a:pPr lvl="2"/>
            <a:r>
              <a:rPr lang="es-ES" dirty="0"/>
              <a:t>Apoyar a largo plazo a los actores clave, especialmente a los directores, los líderes y los jefes de proyecto.</a:t>
            </a:r>
            <a:endParaRPr lang="fr-FR" dirty="0"/>
          </a:p>
        </p:txBody>
      </p:sp>
      <p:sp>
        <p:nvSpPr>
          <p:cNvPr id="4" name="Espace réservé de la date 3">
            <a:extLst>
              <a:ext uri="{FF2B5EF4-FFF2-40B4-BE49-F238E27FC236}">
                <a16:creationId xmlns:a16="http://schemas.microsoft.com/office/drawing/2014/main" id="{C1D9E1F4-AFA0-C8EA-B235-A76E9F9C96B8}"/>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4AE1C487-F6CD-126E-BB4F-204C69380D35}"/>
              </a:ext>
            </a:extLst>
          </p:cNvPr>
          <p:cNvSpPr>
            <a:spLocks noGrp="1"/>
          </p:cNvSpPr>
          <p:nvPr>
            <p:ph type="sldNum" sz="quarter" idx="12"/>
          </p:nvPr>
        </p:nvSpPr>
        <p:spPr/>
        <p:txBody>
          <a:bodyPr/>
          <a:lstStyle/>
          <a:p>
            <a:fld id="{AA427574-9D67-415E-9325-3181559018F0}" type="slidenum">
              <a:rPr lang="fr-FR" smtClean="0"/>
              <a:pPr/>
              <a:t>5</a:t>
            </a:fld>
            <a:endParaRPr lang="fr-FR" dirty="0"/>
          </a:p>
        </p:txBody>
      </p:sp>
    </p:spTree>
    <p:extLst>
      <p:ext uri="{BB962C8B-B14F-4D97-AF65-F5344CB8AC3E}">
        <p14:creationId xmlns:p14="http://schemas.microsoft.com/office/powerpoint/2010/main" val="133383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AF6FF4-8614-119C-4835-A3EEF9C90445}"/>
              </a:ext>
            </a:extLst>
          </p:cNvPr>
          <p:cNvSpPr>
            <a:spLocks noGrp="1"/>
          </p:cNvSpPr>
          <p:nvPr>
            <p:ph type="title"/>
          </p:nvPr>
        </p:nvSpPr>
        <p:spPr/>
        <p:txBody>
          <a:bodyPr/>
          <a:lstStyle/>
          <a:p>
            <a:r>
              <a:rPr lang="es-ES" b="0" dirty="0"/>
              <a:t>Cada fase incluye retos humanos que llevan a los proyectos en la dirección correcta o equivocada</a:t>
            </a:r>
            <a:endParaRPr lang="fr-FR" b="0" dirty="0"/>
          </a:p>
        </p:txBody>
      </p:sp>
      <p:sp>
        <p:nvSpPr>
          <p:cNvPr id="3" name="Espace réservé du contenu 2">
            <a:extLst>
              <a:ext uri="{FF2B5EF4-FFF2-40B4-BE49-F238E27FC236}">
                <a16:creationId xmlns:a16="http://schemas.microsoft.com/office/drawing/2014/main" id="{94ECC9AB-2F78-E492-7DD1-D4EB26880042}"/>
              </a:ext>
            </a:extLst>
          </p:cNvPr>
          <p:cNvSpPr>
            <a:spLocks noGrp="1"/>
          </p:cNvSpPr>
          <p:nvPr>
            <p:ph idx="1"/>
          </p:nvPr>
        </p:nvSpPr>
        <p:spPr/>
        <p:txBody>
          <a:bodyPr>
            <a:normAutofit/>
          </a:bodyPr>
          <a:lstStyle/>
          <a:p>
            <a:r>
              <a:rPr lang="fr-FR" dirty="0"/>
              <a:t>LA PUESTA EN FUNCTIONAMIENTO – GO LIVE</a:t>
            </a:r>
          </a:p>
          <a:p>
            <a:pPr lvl="1"/>
            <a:r>
              <a:rPr lang="es-ES" dirty="0"/>
              <a:t>El gran día se acerca, el tiempo apremia, los esfuerzos se multiplican por diez y las sorpresas saltan a la vista. La toma de decisiones colectiva es delicada y laboriosa, los paradigmas iniciales y diferenciadores resurgen, las tensiones pueden ser máximas. </a:t>
            </a:r>
          </a:p>
          <a:p>
            <a:pPr lvl="1"/>
            <a:r>
              <a:rPr lang="es-ES" dirty="0"/>
              <a:t>Por tanto, el reto de esta fase es :</a:t>
            </a:r>
          </a:p>
          <a:p>
            <a:pPr lvl="2"/>
            <a:r>
              <a:rPr lang="es-ES" dirty="0"/>
              <a:t>Acompañar a los responsables y gestores en la evolución de su estrategia y en la toma de decisiones.</a:t>
            </a:r>
          </a:p>
          <a:p>
            <a:pPr lvl="2"/>
            <a:r>
              <a:rPr lang="es-ES" dirty="0"/>
              <a:t>Preservar el "proyecto compartido", sus valores y sus reglas de juego para atravesar las turbulencias.</a:t>
            </a:r>
          </a:p>
          <a:p>
            <a:pPr lvl="2"/>
            <a:r>
              <a:rPr lang="es-ES" dirty="0"/>
              <a:t>Reforzar la confianza en sí mismo, entre los individuos, entre los equipos y entre las organizaciones.</a:t>
            </a:r>
          </a:p>
          <a:p>
            <a:pPr marL="914400" lvl="2" indent="0">
              <a:buNone/>
            </a:pPr>
            <a:endParaRPr lang="fr-FR" dirty="0"/>
          </a:p>
          <a:p>
            <a:r>
              <a:rPr lang="fr-FR" dirty="0"/>
              <a:t>LA TRANSICIÓN FINAL - CUT-OVER</a:t>
            </a:r>
          </a:p>
          <a:p>
            <a:pPr marL="685800" lvl="2">
              <a:spcBef>
                <a:spcPts val="1000"/>
              </a:spcBef>
              <a:buFont typeface="Wingdings" pitchFamily="2" charset="2"/>
              <a:buChar char="§"/>
            </a:pPr>
            <a:r>
              <a:rPr lang="es-ES" dirty="0"/>
              <a:t>Por un lado, el cliente exige a los actores del proyecto, que a menudo son asignados a nuevos proyectos, que realicen ajustes, incluso si ello implica transponer o desvirtuar los procedimientos de transición (por ejemplo, el acta de cierre de proyecto). Por otra parte, los equipos "sucesores" (producción, mantenimiento, etc.) vuelven al equipo del proyecto para pedir más competencias, más informaciones, más conocimientos específicos. </a:t>
            </a:r>
          </a:p>
          <a:p>
            <a:pPr marL="685800" lvl="2">
              <a:spcBef>
                <a:spcPts val="1000"/>
              </a:spcBef>
              <a:buFont typeface="Wingdings" pitchFamily="2" charset="2"/>
              <a:buChar char="§"/>
            </a:pPr>
            <a:r>
              <a:rPr lang="es-ES" dirty="0"/>
              <a:t>El reto de esta fase es, por tanto :</a:t>
            </a:r>
          </a:p>
          <a:p>
            <a:pPr marL="1200150" lvl="3">
              <a:buClr>
                <a:schemeClr val="accent2">
                  <a:lumMod val="75000"/>
                </a:schemeClr>
              </a:buClr>
            </a:pPr>
            <a:r>
              <a:rPr lang="es-ES" sz="1400" dirty="0">
                <a:solidFill>
                  <a:schemeClr val="tx2">
                    <a:lumMod val="75000"/>
                  </a:schemeClr>
                </a:solidFill>
              </a:rPr>
              <a:t>Facilitar la comunicación y la confianza entre el equipo del proyecto y el equipo continuador.</a:t>
            </a:r>
          </a:p>
          <a:p>
            <a:pPr marL="1200150" lvl="3">
              <a:buClr>
                <a:schemeClr val="accent2">
                  <a:lumMod val="75000"/>
                </a:schemeClr>
              </a:buClr>
            </a:pPr>
            <a:r>
              <a:rPr lang="es-ES" sz="1400" dirty="0">
                <a:solidFill>
                  <a:schemeClr val="tx2">
                    <a:lumMod val="75000"/>
                  </a:schemeClr>
                </a:solidFill>
              </a:rPr>
              <a:t>Apoyar la transición a un nuevo modo operativo (modo producto, modo gestión de aplicaciones, modo mantenimiento, etc.).</a:t>
            </a:r>
            <a:endParaRPr lang="fr-FR" sz="1400" dirty="0">
              <a:solidFill>
                <a:schemeClr val="tx2">
                  <a:lumMod val="75000"/>
                </a:schemeClr>
              </a:solidFill>
            </a:endParaRPr>
          </a:p>
          <a:p>
            <a:pPr lvl="2"/>
            <a:endParaRPr lang="fr-FR" dirty="0"/>
          </a:p>
          <a:p>
            <a:pPr lvl="2"/>
            <a:endParaRPr lang="fr-FR" dirty="0"/>
          </a:p>
          <a:p>
            <a:pPr lvl="2"/>
            <a:endParaRPr lang="fr-FR" dirty="0"/>
          </a:p>
          <a:p>
            <a:pPr lvl="2"/>
            <a:endParaRPr lang="fr-FR" dirty="0"/>
          </a:p>
          <a:p>
            <a:pPr lvl="2"/>
            <a:endParaRPr lang="fr-FR" dirty="0"/>
          </a:p>
          <a:p>
            <a:pPr lvl="2"/>
            <a:endParaRPr lang="fr-FR" dirty="0"/>
          </a:p>
          <a:p>
            <a:pPr lvl="2"/>
            <a:endParaRPr lang="fr-FR" dirty="0"/>
          </a:p>
          <a:p>
            <a:pPr marL="914400" lvl="2" indent="0">
              <a:buNone/>
            </a:pPr>
            <a:endParaRPr lang="fr-FR" dirty="0"/>
          </a:p>
          <a:p>
            <a:pPr marL="0" indent="0">
              <a:buNone/>
            </a:pPr>
            <a:endParaRPr lang="fr-FR" dirty="0"/>
          </a:p>
        </p:txBody>
      </p:sp>
      <p:sp>
        <p:nvSpPr>
          <p:cNvPr id="4" name="Espace réservé de la date 3">
            <a:extLst>
              <a:ext uri="{FF2B5EF4-FFF2-40B4-BE49-F238E27FC236}">
                <a16:creationId xmlns:a16="http://schemas.microsoft.com/office/drawing/2014/main" id="{C1D9E1F4-AFA0-C8EA-B235-A76E9F9C96B8}"/>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4AE1C487-F6CD-126E-BB4F-204C69380D35}"/>
              </a:ext>
            </a:extLst>
          </p:cNvPr>
          <p:cNvSpPr>
            <a:spLocks noGrp="1"/>
          </p:cNvSpPr>
          <p:nvPr>
            <p:ph type="sldNum" sz="quarter" idx="12"/>
          </p:nvPr>
        </p:nvSpPr>
        <p:spPr/>
        <p:txBody>
          <a:bodyPr/>
          <a:lstStyle/>
          <a:p>
            <a:fld id="{AA427574-9D67-415E-9325-3181559018F0}" type="slidenum">
              <a:rPr lang="fr-FR" smtClean="0"/>
              <a:pPr/>
              <a:t>6</a:t>
            </a:fld>
            <a:endParaRPr lang="fr-FR" dirty="0"/>
          </a:p>
        </p:txBody>
      </p:sp>
    </p:spTree>
    <p:extLst>
      <p:ext uri="{BB962C8B-B14F-4D97-AF65-F5344CB8AC3E}">
        <p14:creationId xmlns:p14="http://schemas.microsoft.com/office/powerpoint/2010/main" val="133383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D4C3CB-8007-B244-DD17-5DC3CDD7FF06}"/>
              </a:ext>
            </a:extLst>
          </p:cNvPr>
          <p:cNvSpPr>
            <a:spLocks noGrp="1"/>
          </p:cNvSpPr>
          <p:nvPr>
            <p:ph type="title"/>
          </p:nvPr>
        </p:nvSpPr>
        <p:spPr/>
        <p:txBody>
          <a:bodyPr/>
          <a:lstStyle/>
          <a:p>
            <a:r>
              <a:rPr lang="es-ES" b="0" dirty="0"/>
              <a:t>El final del proyecto, una oportunidad por el aprendizaje colectivo</a:t>
            </a:r>
          </a:p>
        </p:txBody>
      </p:sp>
      <p:sp>
        <p:nvSpPr>
          <p:cNvPr id="3" name="Espace réservé du contenu 2">
            <a:extLst>
              <a:ext uri="{FF2B5EF4-FFF2-40B4-BE49-F238E27FC236}">
                <a16:creationId xmlns:a16="http://schemas.microsoft.com/office/drawing/2014/main" id="{7963E483-F038-75F8-D8EF-39A2738EB0D6}"/>
              </a:ext>
            </a:extLst>
          </p:cNvPr>
          <p:cNvSpPr>
            <a:spLocks noGrp="1"/>
          </p:cNvSpPr>
          <p:nvPr>
            <p:ph idx="1"/>
          </p:nvPr>
        </p:nvSpPr>
        <p:spPr/>
        <p:txBody>
          <a:bodyPr>
            <a:normAutofit/>
          </a:bodyPr>
          <a:lstStyle/>
          <a:p>
            <a:r>
              <a:rPr lang="fr-FR" dirty="0"/>
              <a:t>UF SE ACABO…</a:t>
            </a:r>
          </a:p>
          <a:p>
            <a:pPr lvl="1"/>
            <a:r>
              <a:rPr lang="es-ES" dirty="0"/>
              <a:t>Los proyectos suelen terminar con la reaparición de las tensiones y luego... con la desaparición de los distintos protagonistas, atrapados en otros proyectos o en el día a día de sus actividades. Esto tiene dos consecuencias:</a:t>
            </a:r>
          </a:p>
          <a:p>
            <a:pPr lvl="2"/>
            <a:r>
              <a:rPr lang="es-ES" dirty="0"/>
              <a:t>El proyecto es recordado sobre todo por sus aspectos negativos, ya sea por el cliente o por los equipos.</a:t>
            </a:r>
          </a:p>
          <a:p>
            <a:pPr lvl="2"/>
            <a:r>
              <a:rPr lang="es-ES" dirty="0"/>
              <a:t>Se aprovecha poco la experiencia, a menudo larga, de las partes implicadas.</a:t>
            </a:r>
          </a:p>
          <a:p>
            <a:pPr marL="457200" lvl="1" indent="0">
              <a:buNone/>
            </a:pPr>
            <a:endParaRPr lang="fr-FR" dirty="0"/>
          </a:p>
          <a:p>
            <a:r>
              <a:rPr lang="es-ES" dirty="0"/>
              <a:t>TÓMARSE UN TIEMPO PARA MIRAR ATRÁS... Y PREPARARSE PARA FUTURAS COLABORACIONES </a:t>
            </a:r>
          </a:p>
          <a:p>
            <a:pPr lvl="1">
              <a:lnSpc>
                <a:spcPct val="100000"/>
              </a:lnSpc>
            </a:pPr>
            <a:r>
              <a:rPr lang="es-ES" dirty="0"/>
              <a:t>Junto con los equipos implicados, llevar a cabo algunas autopsias sobre disfunciones cuyas consecuencias hayan sido perjudiciales por el rendimiento (plazos, costes) y/o para el funcionamiento humano del proyecto. </a:t>
            </a:r>
          </a:p>
          <a:p>
            <a:pPr lvl="1">
              <a:lnSpc>
                <a:spcPct val="100000"/>
              </a:lnSpc>
            </a:pPr>
            <a:r>
              <a:rPr lang="es-ES" dirty="0"/>
              <a:t>No se trata de encontrar a los culpables, sino de cerrar los problemas de comunicación latentes, drenar las frustraciones no expresadas y desactivar los riesgos de resentimiento.</a:t>
            </a:r>
          </a:p>
          <a:p>
            <a:pPr lvl="1">
              <a:lnSpc>
                <a:spcPct val="100000"/>
              </a:lnSpc>
            </a:pPr>
            <a:r>
              <a:rPr lang="es-ES" dirty="0"/>
              <a:t>Centrarse en lo que ha funcionado bien, en los pequeños éxitos que han jalonado el proyecto, para que todos sean conscientes de ellos (aprendizaje) y hacerles marketing (motivación).</a:t>
            </a:r>
          </a:p>
          <a:p>
            <a:pPr lvl="1">
              <a:lnSpc>
                <a:spcPct val="100000"/>
              </a:lnSpc>
            </a:pPr>
            <a:r>
              <a:rPr lang="es-ES" dirty="0"/>
              <a:t>Identificar buenas prácticas que puedan aplicarse en otros proyectos.</a:t>
            </a:r>
          </a:p>
          <a:p>
            <a:pPr lvl="1">
              <a:lnSpc>
                <a:spcPct val="100000"/>
              </a:lnSpc>
            </a:pPr>
            <a:r>
              <a:rPr lang="es-ES" dirty="0"/>
              <a:t>Es cierto que es difícil encontrar tiempo en esta fase del proyecto, pero este tipo de retrospectiva puede hacerse en muy poco tiempo. Más aún cuando las personas implicadas en un proyecto a menudo tendrán que volver a trabajar juntas.</a:t>
            </a:r>
            <a:endParaRPr lang="fr-FR" dirty="0"/>
          </a:p>
          <a:p>
            <a:endParaRPr lang="fr-FR" dirty="0"/>
          </a:p>
        </p:txBody>
      </p:sp>
      <p:sp>
        <p:nvSpPr>
          <p:cNvPr id="4" name="Espace réservé de la date 3">
            <a:extLst>
              <a:ext uri="{FF2B5EF4-FFF2-40B4-BE49-F238E27FC236}">
                <a16:creationId xmlns:a16="http://schemas.microsoft.com/office/drawing/2014/main" id="{43F53C87-8E21-DFD8-AA60-F709CD89FC49}"/>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C6129FC1-1239-8E1F-DB0A-D492D3E2BD84}"/>
              </a:ext>
            </a:extLst>
          </p:cNvPr>
          <p:cNvSpPr>
            <a:spLocks noGrp="1"/>
          </p:cNvSpPr>
          <p:nvPr>
            <p:ph type="sldNum" sz="quarter" idx="12"/>
          </p:nvPr>
        </p:nvSpPr>
        <p:spPr/>
        <p:txBody>
          <a:bodyPr/>
          <a:lstStyle/>
          <a:p>
            <a:fld id="{AA427574-9D67-415E-9325-3181559018F0}" type="slidenum">
              <a:rPr lang="fr-FR" smtClean="0"/>
              <a:pPr/>
              <a:t>7</a:t>
            </a:fld>
            <a:endParaRPr lang="fr-FR" dirty="0"/>
          </a:p>
        </p:txBody>
      </p:sp>
    </p:spTree>
    <p:extLst>
      <p:ext uri="{BB962C8B-B14F-4D97-AF65-F5344CB8AC3E}">
        <p14:creationId xmlns:p14="http://schemas.microsoft.com/office/powerpoint/2010/main" val="379043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EE42A1-DF4E-C75F-816E-C49502DABB84}"/>
              </a:ext>
            </a:extLst>
          </p:cNvPr>
          <p:cNvSpPr>
            <a:spLocks noGrp="1"/>
          </p:cNvSpPr>
          <p:nvPr>
            <p:ph type="title"/>
          </p:nvPr>
        </p:nvSpPr>
        <p:spPr/>
        <p:txBody>
          <a:bodyPr>
            <a:normAutofit/>
          </a:bodyPr>
          <a:lstStyle/>
          <a:p>
            <a:r>
              <a:rPr lang="es-ES" b="0" dirty="0"/>
              <a:t>Coaching </a:t>
            </a:r>
            <a:r>
              <a:rPr lang="es-ES" b="0"/>
              <a:t>y Asesoría de RRHH</a:t>
            </a:r>
            <a:r>
              <a:rPr lang="fr-FR" b="0"/>
              <a:t>       </a:t>
            </a:r>
            <a:endParaRPr lang="fr-FR" b="0" dirty="0"/>
          </a:p>
        </p:txBody>
      </p:sp>
      <p:sp>
        <p:nvSpPr>
          <p:cNvPr id="3" name="Espace réservé du contenu 2">
            <a:extLst>
              <a:ext uri="{FF2B5EF4-FFF2-40B4-BE49-F238E27FC236}">
                <a16:creationId xmlns:a16="http://schemas.microsoft.com/office/drawing/2014/main" id="{6401D786-D74C-96DB-A5EB-09F92B2F6B0E}"/>
              </a:ext>
            </a:extLst>
          </p:cNvPr>
          <p:cNvSpPr>
            <a:spLocks noGrp="1"/>
          </p:cNvSpPr>
          <p:nvPr>
            <p:ph idx="1"/>
          </p:nvPr>
        </p:nvSpPr>
        <p:spPr/>
        <p:txBody>
          <a:bodyPr>
            <a:normAutofit lnSpcReduction="10000"/>
          </a:bodyPr>
          <a:lstStyle/>
          <a:p>
            <a:r>
              <a:rPr lang="es-ES" dirty="0"/>
              <a:t>PRINCIPIOS </a:t>
            </a:r>
          </a:p>
          <a:p>
            <a:pPr lvl="1"/>
            <a:r>
              <a:rPr lang="es-ES" dirty="0"/>
              <a:t>Un enfoque a medida, adaptado a cada situación específica.</a:t>
            </a:r>
          </a:p>
          <a:p>
            <a:pPr lvl="1"/>
            <a:r>
              <a:rPr lang="es-ES" dirty="0"/>
              <a:t>Tener en cuenta las diferencias culturales entre los equipos y sus clientes, que a menudo son fuente de malentendidos.</a:t>
            </a:r>
          </a:p>
          <a:p>
            <a:pPr lvl="1"/>
            <a:r>
              <a:rPr lang="es-ES" dirty="0"/>
              <a:t>Una preocupación constante por cumplir los compromisos (calidad, plazos, costes) de los principales colaboradores.</a:t>
            </a:r>
            <a:br>
              <a:rPr lang="es-ES" dirty="0"/>
            </a:br>
            <a:endParaRPr lang="es-ES" dirty="0"/>
          </a:p>
          <a:p>
            <a:r>
              <a:rPr lang="es-ES" dirty="0"/>
              <a:t>ENFOQUE </a:t>
            </a:r>
            <a:br>
              <a:rPr lang="es-ES" dirty="0"/>
            </a:br>
            <a:r>
              <a:rPr lang="es-ES" sz="1400" dirty="0"/>
              <a:t>Nuestras intervenciones se centran en cuatro objetivos: </a:t>
            </a:r>
          </a:p>
          <a:p>
            <a:pPr lvl="1">
              <a:lnSpc>
                <a:spcPct val="100000"/>
              </a:lnSpc>
            </a:pPr>
            <a:r>
              <a:rPr lang="es-ES" dirty="0"/>
              <a:t>Una persona, a menudo el director / jefe del proyecto, pero también otros actores clave (expertos/consultores, por ejemplo) en los momentos críticos.</a:t>
            </a:r>
          </a:p>
          <a:p>
            <a:pPr lvl="1">
              <a:lnSpc>
                <a:spcPct val="100000"/>
              </a:lnSpc>
            </a:pPr>
            <a:r>
              <a:rPr lang="es-ES" dirty="0"/>
              <a:t>Dos o tres líderes que deben converger hacia una visión común.</a:t>
            </a:r>
          </a:p>
          <a:p>
            <a:pPr lvl="1">
              <a:lnSpc>
                <a:spcPct val="100000"/>
              </a:lnSpc>
            </a:pPr>
            <a:r>
              <a:rPr lang="es-ES" dirty="0"/>
              <a:t>Un equipo (proyecto, subproyecto, comité, etc.) cuyo funcionamiento debe optimizarse.</a:t>
            </a:r>
          </a:p>
          <a:p>
            <a:pPr lvl="1">
              <a:lnSpc>
                <a:spcPct val="100000"/>
              </a:lnSpc>
            </a:pPr>
            <a:r>
              <a:rPr lang="es-ES" dirty="0"/>
              <a:t>Varios equipos que deben trabajar juntos para garantizar el éxito del proyecto.</a:t>
            </a:r>
            <a:br>
              <a:rPr lang="es-ES" dirty="0"/>
            </a:br>
            <a:endParaRPr lang="es-ES" dirty="0"/>
          </a:p>
          <a:p>
            <a:r>
              <a:rPr lang="es-ES" dirty="0"/>
              <a:t>CONTENIDO</a:t>
            </a:r>
          </a:p>
          <a:p>
            <a:pPr lvl="1">
              <a:lnSpc>
                <a:spcPct val="110000"/>
              </a:lnSpc>
            </a:pPr>
            <a:r>
              <a:rPr lang="es-ES" dirty="0"/>
              <a:t>Coaching o tutoría puntual (resolución de problemas) o en la duración (regulación / anticipación).</a:t>
            </a:r>
          </a:p>
          <a:p>
            <a:pPr lvl="1">
              <a:lnSpc>
                <a:spcPct val="110000"/>
              </a:lnSpc>
            </a:pPr>
            <a:r>
              <a:rPr lang="es-ES" dirty="0" err="1"/>
              <a:t>Team-building</a:t>
            </a:r>
            <a:r>
              <a:rPr lang="es-ES" dirty="0"/>
              <a:t> a cada paso (reunión de inicio, comité directivo, comité de proyecto, taller de expertos, GO/No GO…).</a:t>
            </a:r>
          </a:p>
          <a:p>
            <a:pPr lvl="1">
              <a:lnSpc>
                <a:spcPct val="110000"/>
              </a:lnSpc>
            </a:pPr>
            <a:r>
              <a:rPr lang="es-ES" dirty="0"/>
              <a:t>Formación o sensibilización en el área de los RRHH (intercultural, liderazgo, comunicación, conducta del cambio…).</a:t>
            </a:r>
          </a:p>
          <a:p>
            <a:pPr lvl="1">
              <a:lnSpc>
                <a:spcPct val="110000"/>
              </a:lnSpc>
            </a:pPr>
            <a:r>
              <a:rPr lang="es-ES" dirty="0"/>
              <a:t>Comunicación y anticipación de las tensiones por medio del manejo de las relaciones delicadas entre las partes interesadas.</a:t>
            </a:r>
          </a:p>
        </p:txBody>
      </p:sp>
      <p:sp>
        <p:nvSpPr>
          <p:cNvPr id="4" name="Espace réservé de la date 3">
            <a:extLst>
              <a:ext uri="{FF2B5EF4-FFF2-40B4-BE49-F238E27FC236}">
                <a16:creationId xmlns:a16="http://schemas.microsoft.com/office/drawing/2014/main" id="{6AC24EF7-9CE8-7947-FC24-4E6960218002}"/>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1DAACB40-8DFD-E463-64B7-7794296B4543}"/>
              </a:ext>
            </a:extLst>
          </p:cNvPr>
          <p:cNvSpPr>
            <a:spLocks noGrp="1"/>
          </p:cNvSpPr>
          <p:nvPr>
            <p:ph type="sldNum" sz="quarter" idx="12"/>
          </p:nvPr>
        </p:nvSpPr>
        <p:spPr/>
        <p:txBody>
          <a:bodyPr/>
          <a:lstStyle/>
          <a:p>
            <a:fld id="{AA427574-9D67-415E-9325-3181559018F0}" type="slidenum">
              <a:rPr lang="fr-FR" smtClean="0"/>
              <a:pPr/>
              <a:t>8</a:t>
            </a:fld>
            <a:endParaRPr lang="fr-FR" dirty="0"/>
          </a:p>
        </p:txBody>
      </p:sp>
    </p:spTree>
    <p:extLst>
      <p:ext uri="{BB962C8B-B14F-4D97-AF65-F5344CB8AC3E}">
        <p14:creationId xmlns:p14="http://schemas.microsoft.com/office/powerpoint/2010/main" val="158759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D76DC3-2005-81BC-E244-6223A4EB2784}"/>
              </a:ext>
            </a:extLst>
          </p:cNvPr>
          <p:cNvSpPr>
            <a:spLocks noGrp="1"/>
          </p:cNvSpPr>
          <p:nvPr>
            <p:ph type="title"/>
          </p:nvPr>
        </p:nvSpPr>
        <p:spPr/>
        <p:txBody>
          <a:bodyPr/>
          <a:lstStyle/>
          <a:p>
            <a:r>
              <a:rPr lang="fr-FR" b="0" dirty="0"/>
              <a:t>Su </a:t>
            </a:r>
            <a:r>
              <a:rPr lang="es-ES" b="0" dirty="0"/>
              <a:t>interlocutor</a:t>
            </a:r>
            <a:r>
              <a:rPr lang="fr-FR" b="0" dirty="0"/>
              <a:t> </a:t>
            </a:r>
            <a:r>
              <a:rPr lang="fr-FR" b="0" dirty="0">
                <a:solidFill>
                  <a:srgbClr val="071344"/>
                </a:solidFill>
              </a:rPr>
              <a:t>Olivier Vedel</a:t>
            </a:r>
          </a:p>
        </p:txBody>
      </p:sp>
      <p:sp>
        <p:nvSpPr>
          <p:cNvPr id="3" name="Espace réservé du contenu 2">
            <a:extLst>
              <a:ext uri="{FF2B5EF4-FFF2-40B4-BE49-F238E27FC236}">
                <a16:creationId xmlns:a16="http://schemas.microsoft.com/office/drawing/2014/main" id="{2CB529E6-F672-8F6B-4482-B6FE8901AEAC}"/>
              </a:ext>
            </a:extLst>
          </p:cNvPr>
          <p:cNvSpPr>
            <a:spLocks noGrp="1"/>
          </p:cNvSpPr>
          <p:nvPr>
            <p:ph idx="1"/>
          </p:nvPr>
        </p:nvSpPr>
        <p:spPr>
          <a:xfrm>
            <a:off x="838200" y="1624459"/>
            <a:ext cx="5223387" cy="4552504"/>
          </a:xfrm>
        </p:spPr>
        <p:txBody>
          <a:bodyPr>
            <a:normAutofit/>
          </a:bodyPr>
          <a:lstStyle/>
          <a:p>
            <a:r>
              <a:rPr lang="fr-FR" dirty="0"/>
              <a:t>CARRERA</a:t>
            </a:r>
          </a:p>
          <a:p>
            <a:pPr>
              <a:buNone/>
            </a:pPr>
            <a:r>
              <a:rPr lang="fr-FR" sz="1400" dirty="0"/>
              <a:t>	</a:t>
            </a:r>
            <a:r>
              <a:rPr lang="es-ES" sz="1400" dirty="0"/>
              <a:t>15 años de experiencia en RRHH :</a:t>
            </a:r>
          </a:p>
          <a:p>
            <a:pPr lvl="1"/>
            <a:r>
              <a:rPr lang="es-ES" dirty="0"/>
              <a:t>Proyectos SIRH y de transformación de RRHH (para empresas con acciones cotizadas, globales, familiares, PYME, asociación).</a:t>
            </a:r>
          </a:p>
          <a:p>
            <a:pPr lvl="1"/>
            <a:r>
              <a:rPr lang="es-ES" dirty="0"/>
              <a:t>Internamente (como empleado) y externamente (asesoría, consultoría, autónomo).</a:t>
            </a:r>
          </a:p>
          <a:p>
            <a:pPr lvl="1"/>
            <a:r>
              <a:rPr lang="es-ES" dirty="0"/>
              <a:t>Inglés – Francés – Español.</a:t>
            </a:r>
          </a:p>
          <a:p>
            <a:pPr lvl="1">
              <a:buNone/>
            </a:pPr>
            <a:endParaRPr lang="fr-FR" sz="1600" dirty="0"/>
          </a:p>
          <a:p>
            <a:r>
              <a:rPr lang="es-ES" dirty="0"/>
              <a:t>TRABAJOS DESEMPEÑADOS</a:t>
            </a:r>
          </a:p>
          <a:p>
            <a:pPr lvl="1"/>
            <a:r>
              <a:rPr lang="es-ES" dirty="0"/>
              <a:t>Coaching, formador.</a:t>
            </a:r>
          </a:p>
          <a:p>
            <a:pPr lvl="1"/>
            <a:r>
              <a:rPr lang="es-ES" dirty="0"/>
              <a:t>Gestor de proyectos RRHH/ SIRH.</a:t>
            </a:r>
          </a:p>
          <a:p>
            <a:pPr lvl="1"/>
            <a:r>
              <a:rPr lang="es-ES" dirty="0"/>
              <a:t>Asesor en Transformación de los RRHH.</a:t>
            </a:r>
          </a:p>
          <a:p>
            <a:pPr lvl="1"/>
            <a:r>
              <a:rPr lang="es-ES" dirty="0"/>
              <a:t>Encargado de Nóminas &amp; Administración. </a:t>
            </a:r>
          </a:p>
          <a:p>
            <a:pPr lvl="1"/>
            <a:r>
              <a:rPr lang="es-ES" dirty="0"/>
              <a:t>Cazatalentos y reclutador.</a:t>
            </a:r>
          </a:p>
          <a:p>
            <a:pPr lvl="1"/>
            <a:endParaRPr lang="fr-FR" dirty="0"/>
          </a:p>
          <a:p>
            <a:pPr lvl="1"/>
            <a:endParaRPr lang="fr-FR" dirty="0"/>
          </a:p>
        </p:txBody>
      </p:sp>
      <p:sp>
        <p:nvSpPr>
          <p:cNvPr id="4" name="Espace réservé de la date 3">
            <a:extLst>
              <a:ext uri="{FF2B5EF4-FFF2-40B4-BE49-F238E27FC236}">
                <a16:creationId xmlns:a16="http://schemas.microsoft.com/office/drawing/2014/main" id="{AF66C2A3-4F9F-8E3D-F89D-B06217F4667F}"/>
              </a:ext>
            </a:extLst>
          </p:cNvPr>
          <p:cNvSpPr>
            <a:spLocks noGrp="1"/>
          </p:cNvSpPr>
          <p:nvPr>
            <p:ph type="dt" sz="half" idx="10"/>
          </p:nvPr>
        </p:nvSpPr>
        <p:spPr/>
        <p:txBody>
          <a:bodyPr/>
          <a:lstStyle/>
          <a:p>
            <a:fld id="{86A28C7E-47CF-4005-8C18-CE8837E4A7C6}" type="datetime1">
              <a:rPr lang="fr-FR" smtClean="0"/>
              <a:pPr/>
              <a:t>25/09/2023</a:t>
            </a:fld>
            <a:endParaRPr lang="fr-FR" dirty="0"/>
          </a:p>
        </p:txBody>
      </p:sp>
      <p:sp>
        <p:nvSpPr>
          <p:cNvPr id="5" name="Espace réservé du numéro de diapositive 4">
            <a:extLst>
              <a:ext uri="{FF2B5EF4-FFF2-40B4-BE49-F238E27FC236}">
                <a16:creationId xmlns:a16="http://schemas.microsoft.com/office/drawing/2014/main" id="{27BD1AC5-7074-7594-6F3B-47C486EA3AEA}"/>
              </a:ext>
            </a:extLst>
          </p:cNvPr>
          <p:cNvSpPr>
            <a:spLocks noGrp="1"/>
          </p:cNvSpPr>
          <p:nvPr>
            <p:ph type="sldNum" sz="quarter" idx="12"/>
          </p:nvPr>
        </p:nvSpPr>
        <p:spPr/>
        <p:txBody>
          <a:bodyPr/>
          <a:lstStyle/>
          <a:p>
            <a:fld id="{AA427574-9D67-415E-9325-3181559018F0}" type="slidenum">
              <a:rPr lang="fr-FR" smtClean="0"/>
              <a:pPr/>
              <a:t>9</a:t>
            </a:fld>
            <a:endParaRPr lang="fr-FR" dirty="0"/>
          </a:p>
        </p:txBody>
      </p:sp>
      <p:sp>
        <p:nvSpPr>
          <p:cNvPr id="6" name="Espace réservé du contenu 2">
            <a:extLst>
              <a:ext uri="{FF2B5EF4-FFF2-40B4-BE49-F238E27FC236}">
                <a16:creationId xmlns:a16="http://schemas.microsoft.com/office/drawing/2014/main" id="{2CB529E6-F672-8F6B-4482-B6FE8901AEAC}"/>
              </a:ext>
            </a:extLst>
          </p:cNvPr>
          <p:cNvSpPr txBox="1">
            <a:spLocks/>
          </p:cNvSpPr>
          <p:nvPr/>
        </p:nvSpPr>
        <p:spPr>
          <a:xfrm>
            <a:off x="6584361" y="1624459"/>
            <a:ext cx="5223387" cy="4552504"/>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200"/>
              </a:spcBef>
              <a:spcAft>
                <a:spcPts val="0"/>
              </a:spcAft>
              <a:buClr>
                <a:schemeClr val="accent2">
                  <a:lumMod val="75000"/>
                </a:schemeClr>
              </a:buClr>
              <a:buSzTx/>
              <a:buFontTx/>
              <a:buBlip>
                <a:blip r:embed="rId2"/>
              </a:buBlip>
              <a:tabLst/>
              <a:defRPr/>
            </a:pPr>
            <a:r>
              <a:rPr kumimoji="0" lang="es-ES" sz="1600" b="0" i="0" u="none" strike="noStrike" kern="1200" cap="none" spc="0" normalizeH="0" baseline="0" noProof="0" dirty="0">
                <a:ln>
                  <a:noFill/>
                </a:ln>
                <a:solidFill>
                  <a:schemeClr val="tx2">
                    <a:lumMod val="75000"/>
                  </a:schemeClr>
                </a:solidFill>
                <a:effectLst/>
                <a:uLnTx/>
                <a:uFillTx/>
                <a:latin typeface="+mn-lt"/>
                <a:ea typeface="+mn-ea"/>
                <a:cs typeface="+mn-cs"/>
              </a:rPr>
              <a:t>FUERZAS MOTIVADORA </a:t>
            </a:r>
            <a:br>
              <a:rPr kumimoji="0" lang="es-ES" sz="1600" b="0" i="0" u="none" strike="noStrike" kern="1200" cap="none" spc="0" normalizeH="0" baseline="0" noProof="0" dirty="0">
                <a:ln>
                  <a:noFill/>
                </a:ln>
                <a:solidFill>
                  <a:schemeClr val="tx2">
                    <a:lumMod val="75000"/>
                  </a:schemeClr>
                </a:solidFill>
                <a:effectLst/>
                <a:uLnTx/>
                <a:uFillTx/>
                <a:latin typeface="+mn-lt"/>
                <a:ea typeface="+mn-ea"/>
                <a:cs typeface="+mn-cs"/>
              </a:rPr>
            </a:b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Apoyar a las personas y los sistemas sociales que forman en :</a:t>
            </a:r>
          </a:p>
          <a:p>
            <a:pPr marL="685800" lvl="1" indent="-228600">
              <a:lnSpc>
                <a:spcPct val="90000"/>
              </a:lnSpc>
              <a:spcBef>
                <a:spcPts val="1000"/>
              </a:spcBef>
              <a:buClr>
                <a:schemeClr val="accent2">
                  <a:lumMod val="75000"/>
                </a:schemeClr>
              </a:buClr>
              <a:buFont typeface="Wingdings" pitchFamily="2" charset="2"/>
              <a:buChar char="§"/>
            </a:pP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La consideración de sus motivaciones más sólidas.</a:t>
            </a:r>
          </a:p>
          <a:p>
            <a:pPr marL="685800" lvl="1" indent="-228600">
              <a:lnSpc>
                <a:spcPct val="90000"/>
              </a:lnSpc>
              <a:spcBef>
                <a:spcPts val="1000"/>
              </a:spcBef>
              <a:buClr>
                <a:schemeClr val="accent2">
                  <a:lumMod val="75000"/>
                </a:schemeClr>
              </a:buClr>
              <a:buFont typeface="Wingdings" pitchFamily="2" charset="2"/>
              <a:buChar char="§"/>
            </a:pPr>
            <a:r>
              <a:rPr lang="es-ES" sz="1400" dirty="0">
                <a:solidFill>
                  <a:schemeClr val="tx2">
                    <a:lumMod val="75000"/>
                  </a:schemeClr>
                </a:solidFill>
              </a:rPr>
              <a:t>Las</a:t>
            </a: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 capacidades de adaptación a sus entornos y a las relaciones con los demás.</a:t>
            </a:r>
          </a:p>
          <a:p>
            <a:pPr marL="685800" lvl="1" indent="-228600">
              <a:lnSpc>
                <a:spcPct val="90000"/>
              </a:lnSpc>
              <a:spcBef>
                <a:spcPts val="1000"/>
              </a:spcBef>
              <a:buClr>
                <a:schemeClr val="accent2">
                  <a:lumMod val="75000"/>
                </a:schemeClr>
              </a:buClr>
              <a:buFont typeface="Wingdings" pitchFamily="2" charset="2"/>
              <a:buChar char="§"/>
            </a:pP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El logro de sus objetivos « </a:t>
            </a:r>
            <a:r>
              <a:rPr kumimoji="0" lang="es-ES" sz="1400" b="0" i="0" u="none" strike="noStrike" kern="1200" cap="none" spc="0" normalizeH="0" baseline="0" noProof="0" dirty="0" err="1">
                <a:ln>
                  <a:noFill/>
                </a:ln>
                <a:solidFill>
                  <a:schemeClr val="tx2">
                    <a:lumMod val="75000"/>
                  </a:schemeClr>
                </a:solidFill>
                <a:effectLst/>
                <a:uLnTx/>
                <a:uFillTx/>
                <a:latin typeface="+mn-lt"/>
                <a:ea typeface="+mn-ea"/>
                <a:cs typeface="+mn-cs"/>
              </a:rPr>
              <a:t>business</a:t>
            </a: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 » y la liberación de los potencial</a:t>
            </a:r>
            <a:r>
              <a:rPr lang="es-ES" sz="1400" dirty="0">
                <a:solidFill>
                  <a:schemeClr val="tx2">
                    <a:lumMod val="75000"/>
                  </a:schemeClr>
                </a:solidFill>
              </a:rPr>
              <a:t>es </a:t>
            </a: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humanos.</a:t>
            </a:r>
          </a:p>
          <a:p>
            <a:pPr marL="685800" lvl="1" indent="-228600">
              <a:lnSpc>
                <a:spcPct val="90000"/>
              </a:lnSpc>
              <a:spcBef>
                <a:spcPts val="1000"/>
              </a:spcBef>
              <a:buClr>
                <a:schemeClr val="accent2">
                  <a:lumMod val="75000"/>
                </a:schemeClr>
              </a:buClr>
            </a:pPr>
            <a:endParaRPr kumimoji="0" lang="es-ES" sz="2200" b="0" i="0" u="none" strike="noStrike" kern="1200" cap="none" spc="0" normalizeH="0" baseline="0" noProof="0" dirty="0">
              <a:ln>
                <a:noFill/>
              </a:ln>
              <a:solidFill>
                <a:schemeClr val="tx2">
                  <a:lumMod val="75000"/>
                </a:schemeClr>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
                <a:schemeClr val="accent2">
                  <a:lumMod val="75000"/>
                </a:schemeClr>
              </a:buClr>
              <a:buSzTx/>
              <a:buFontTx/>
              <a:buBlip>
                <a:blip r:embed="rId2"/>
              </a:buBlip>
              <a:tabLst/>
              <a:defRPr/>
            </a:pPr>
            <a:r>
              <a:rPr kumimoji="0" lang="es-ES" sz="1600" b="0" i="0" u="none" strike="noStrike" kern="1200" cap="none" spc="0" normalizeH="0" baseline="0" noProof="0" dirty="0">
                <a:ln>
                  <a:noFill/>
                </a:ln>
                <a:solidFill>
                  <a:schemeClr val="tx2">
                    <a:lumMod val="75000"/>
                  </a:schemeClr>
                </a:solidFill>
                <a:effectLst/>
                <a:uLnTx/>
                <a:uFillTx/>
                <a:latin typeface="+mn-lt"/>
                <a:ea typeface="+mn-ea"/>
                <a:cs typeface="+mn-cs"/>
              </a:rPr>
              <a:t>CREENCIAS </a:t>
            </a:r>
          </a:p>
          <a:p>
            <a:pPr marL="685800" marR="0" lvl="1" indent="-228600" algn="l" defTabSz="914400" rtl="0" eaLnBrk="1" fontAlgn="auto" latinLnBrk="0" hangingPunct="1">
              <a:lnSpc>
                <a:spcPct val="90000"/>
              </a:lnSpc>
              <a:spcBef>
                <a:spcPts val="500"/>
              </a:spcBef>
              <a:spcAft>
                <a:spcPts val="0"/>
              </a:spcAft>
              <a:buClr>
                <a:schemeClr val="accent2">
                  <a:lumMod val="75000"/>
                </a:schemeClr>
              </a:buClr>
              <a:buSzTx/>
              <a:buFont typeface="Wingdings" pitchFamily="2" charset="2"/>
              <a:buChar char="§"/>
              <a:tabLst/>
              <a:defRPr/>
            </a:pP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Movilizar los recursos humanos en vez de gestionar</a:t>
            </a:r>
            <a:r>
              <a:rPr lang="es-ES" sz="1400" dirty="0">
                <a:solidFill>
                  <a:schemeClr val="tx2">
                    <a:lumMod val="75000"/>
                  </a:schemeClr>
                </a:solidFill>
              </a:rPr>
              <a:t>los.</a:t>
            </a:r>
            <a:endPar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endParaRPr>
          </a:p>
          <a:p>
            <a:pPr marL="685800" marR="0" lvl="1" indent="-228600" algn="l" defTabSz="914400" rtl="0" eaLnBrk="1" fontAlgn="auto" latinLnBrk="0" hangingPunct="1">
              <a:lnSpc>
                <a:spcPct val="90000"/>
              </a:lnSpc>
              <a:spcBef>
                <a:spcPts val="500"/>
              </a:spcBef>
              <a:spcAft>
                <a:spcPts val="0"/>
              </a:spcAft>
              <a:buClr>
                <a:schemeClr val="accent2">
                  <a:lumMod val="75000"/>
                </a:schemeClr>
              </a:buClr>
              <a:buSzTx/>
              <a:buFont typeface="Wingdings" pitchFamily="2" charset="2"/>
              <a:buChar char="§"/>
              <a:tabLst/>
              <a:defRPr/>
            </a:pP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Reforzar la seguridad ontológica y desarrollar la confianza, clave para el desempeño. </a:t>
            </a:r>
          </a:p>
          <a:p>
            <a:pPr marL="685800" marR="0" lvl="1" indent="-228600" algn="l" defTabSz="914400" rtl="0" eaLnBrk="1" fontAlgn="auto" latinLnBrk="0" hangingPunct="1">
              <a:lnSpc>
                <a:spcPct val="90000"/>
              </a:lnSpc>
              <a:spcBef>
                <a:spcPts val="500"/>
              </a:spcBef>
              <a:spcAft>
                <a:spcPts val="0"/>
              </a:spcAft>
              <a:buClr>
                <a:schemeClr val="accent2">
                  <a:lumMod val="75000"/>
                </a:schemeClr>
              </a:buClr>
              <a:buSzTx/>
              <a:buFont typeface="Wingdings" pitchFamily="2" charset="2"/>
              <a:buChar char="§"/>
              <a:tabLst/>
              <a:defRPr/>
            </a:pPr>
            <a:r>
              <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rPr>
              <a:t>Buscar en todo momento el equilibrio entre bondad y exigencia. </a:t>
            </a:r>
          </a:p>
          <a:p>
            <a:pPr marL="685800" marR="0" lvl="1" indent="-228600" algn="l" defTabSz="914400" rtl="0" eaLnBrk="1" fontAlgn="auto" latinLnBrk="0" hangingPunct="1">
              <a:lnSpc>
                <a:spcPct val="90000"/>
              </a:lnSpc>
              <a:spcBef>
                <a:spcPts val="500"/>
              </a:spcBef>
              <a:spcAft>
                <a:spcPts val="0"/>
              </a:spcAft>
              <a:buClr>
                <a:schemeClr val="accent2">
                  <a:lumMod val="75000"/>
                </a:schemeClr>
              </a:buClr>
              <a:buSzTx/>
              <a:buFont typeface="Wingdings" pitchFamily="2" charset="2"/>
              <a:buChar char="§"/>
              <a:tabLst/>
              <a:defRPr/>
            </a:pPr>
            <a:endParaRPr kumimoji="0" lang="es-ES" sz="1400" b="0" i="0" u="none" strike="noStrike" kern="1200" cap="none" spc="0" normalizeH="0" baseline="0" noProof="0" dirty="0">
              <a:ln>
                <a:noFill/>
              </a:ln>
              <a:solidFill>
                <a:schemeClr val="tx2">
                  <a:lumMod val="75000"/>
                </a:schemeClr>
              </a:solidFill>
              <a:effectLst/>
              <a:uLnTx/>
              <a:uFillTx/>
              <a:latin typeface="+mn-lt"/>
              <a:ea typeface="+mn-ea"/>
              <a:cs typeface="+mn-cs"/>
            </a:endParaRPr>
          </a:p>
        </p:txBody>
      </p:sp>
    </p:spTree>
    <p:extLst>
      <p:ext uri="{BB962C8B-B14F-4D97-AF65-F5344CB8AC3E}">
        <p14:creationId xmlns:p14="http://schemas.microsoft.com/office/powerpoint/2010/main" val="11612200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5495</TotalTime>
  <Words>1927</Words>
  <Application>Microsoft Office PowerPoint</Application>
  <PresentationFormat>Grand écran</PresentationFormat>
  <Paragraphs>139</Paragraphs>
  <Slides>10</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Cavolini</vt:lpstr>
      <vt:lpstr>Wingdings</vt:lpstr>
      <vt:lpstr>Thème Office</vt:lpstr>
      <vt:lpstr>Présentation PowerPoint</vt:lpstr>
      <vt:lpstr>Los proyectos son la savia de las empresas</vt:lpstr>
      <vt:lpstr>La dimensión humana de los proyectos influye fuertemente en sus resultados</vt:lpstr>
      <vt:lpstr>Cada fase incluye retos humanos que llevan a los proyectos en la dirección correcta o equivocada</vt:lpstr>
      <vt:lpstr>Cada fase incluye retos humanos que llevan a los proyectos en la dirección correcta o equivocada</vt:lpstr>
      <vt:lpstr>Cada fase incluye retos humanos que llevan a los proyectos en la dirección correcta o equivocada</vt:lpstr>
      <vt:lpstr>El final del proyecto, una oportunidad por el aprendizaje colectivo</vt:lpstr>
      <vt:lpstr>Coaching y Asesoría de RRHH       </vt:lpstr>
      <vt:lpstr>Su interlocutor Olivier Vedel</vt:lpstr>
      <vt:lpstr>5 Calle Cocheras de San Cecilio 18009 Granada, ESPAÑA    olivier.vedel@olivehrconsulting.com   (+33) 7 66 63 52 52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Nicolas BUHLER</dc:creator>
  <cp:lastModifiedBy>Olivier Vedel</cp:lastModifiedBy>
  <cp:revision>55</cp:revision>
  <dcterms:created xsi:type="dcterms:W3CDTF">2023-06-03T16:51:40Z</dcterms:created>
  <dcterms:modified xsi:type="dcterms:W3CDTF">2023-09-25T07:55:55Z</dcterms:modified>
</cp:coreProperties>
</file>