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7" r:id="rId2"/>
    <p:sldId id="260" r:id="rId3"/>
    <p:sldId id="261" r:id="rId4"/>
    <p:sldId id="262" r:id="rId5"/>
    <p:sldId id="263" r:id="rId6"/>
    <p:sldId id="268" r:id="rId7"/>
    <p:sldId id="267" r:id="rId8"/>
    <p:sldId id="264" r:id="rId9"/>
    <p:sldId id="265" r:id="rId10"/>
    <p:sldId id="266" r:id="rId11"/>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CFB101-11E4-7DE1-41AB-3DDD165CABF7}" name="NH" initials="NH" userId="NH"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344"/>
    <a:srgbClr val="63A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5161" autoAdjust="0"/>
  </p:normalViewPr>
  <p:slideViewPr>
    <p:cSldViewPr snapToGrid="0" showGuides="1">
      <p:cViewPr>
        <p:scale>
          <a:sx n="93" d="100"/>
          <a:sy n="93" d="100"/>
        </p:scale>
        <p:origin x="291"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65" d="100"/>
          <a:sy n="65" d="100"/>
        </p:scale>
        <p:origin x="282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er Vedel" userId="1048105bb656c8c1" providerId="LiveId" clId="{556D5DCF-51F6-4E69-9043-EB3AE5D020A7}"/>
    <pc:docChg chg="custSel modSld">
      <pc:chgData name="Olivier Vedel" userId="1048105bb656c8c1" providerId="LiveId" clId="{556D5DCF-51F6-4E69-9043-EB3AE5D020A7}" dt="2023-09-30T09:10:01.947" v="161"/>
      <pc:docMkLst>
        <pc:docMk/>
      </pc:docMkLst>
      <pc:sldChg chg="delCm modCm">
        <pc:chgData name="Olivier Vedel" userId="1048105bb656c8c1" providerId="LiveId" clId="{556D5DCF-51F6-4E69-9043-EB3AE5D020A7}" dt="2023-09-27T14:34:11.361" v="3"/>
        <pc:sldMkLst>
          <pc:docMk/>
          <pc:sldMk cId="2919581560" sldId="257"/>
        </pc:sldMkLst>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27T14:34:11.361" v="3"/>
              <pc2:cmMkLst xmlns:pc2="http://schemas.microsoft.com/office/powerpoint/2019/9/main/command">
                <pc:docMk/>
                <pc:sldMk cId="2919581560" sldId="257"/>
                <pc2:cmMk id="{2A693CF3-EFB2-4645-AF36-EBFD1F6F7FAA}"/>
              </pc2:cmMkLst>
            </pc226:cmChg>
          </p:ext>
        </pc:extLst>
      </pc:sldChg>
      <pc:sldChg chg="modSp mod delCm modCm">
        <pc:chgData name="Olivier Vedel" userId="1048105bb656c8c1" providerId="LiveId" clId="{556D5DCF-51F6-4E69-9043-EB3AE5D020A7}" dt="2023-09-30T09:10:01.947" v="161"/>
        <pc:sldMkLst>
          <pc:docMk/>
          <pc:sldMk cId="2187829272" sldId="260"/>
        </pc:sldMkLst>
        <pc:spChg chg="mod">
          <ac:chgData name="Olivier Vedel" userId="1048105bb656c8c1" providerId="LiveId" clId="{556D5DCF-51F6-4E69-9043-EB3AE5D020A7}" dt="2023-09-29T12:28:20.594" v="72" actId="20577"/>
          <ac:spMkLst>
            <pc:docMk/>
            <pc:sldMk cId="2187829272" sldId="260"/>
            <ac:spMk id="3" creationId="{AB3C76AA-1CB1-4276-92B1-A298B6206EBB}"/>
          </ac:spMkLst>
        </pc:spChg>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30T09:09:56.827" v="160"/>
              <pc2:cmMkLst xmlns:pc2="http://schemas.microsoft.com/office/powerpoint/2019/9/main/command">
                <pc:docMk/>
                <pc:sldMk cId="2187829272" sldId="260"/>
                <pc2:cmMk id="{EA7CA215-9086-8348-AC2A-1EF583D95174}"/>
              </pc2:cmMkLst>
            </pc226:cmChg>
            <pc226:cmChg xmlns:pc226="http://schemas.microsoft.com/office/powerpoint/2022/06/main/command" chg="del mod">
              <pc226:chgData name="Olivier Vedel" userId="1048105bb656c8c1" providerId="LiveId" clId="{556D5DCF-51F6-4E69-9043-EB3AE5D020A7}" dt="2023-09-30T09:10:01.947" v="161"/>
              <pc2:cmMkLst xmlns:pc2="http://schemas.microsoft.com/office/powerpoint/2019/9/main/command">
                <pc:docMk/>
                <pc:sldMk cId="2187829272" sldId="260"/>
                <pc2:cmMk id="{18B3FCDE-77E0-A042-B937-6448C3EF0447}"/>
              </pc2:cmMkLst>
            </pc226:cmChg>
          </p:ext>
        </pc:extLst>
      </pc:sldChg>
      <pc:sldChg chg="modSp mod delCm modCm">
        <pc:chgData name="Olivier Vedel" userId="1048105bb656c8c1" providerId="LiveId" clId="{556D5DCF-51F6-4E69-9043-EB3AE5D020A7}" dt="2023-09-30T09:09:05.817" v="157"/>
        <pc:sldMkLst>
          <pc:docMk/>
          <pc:sldMk cId="953386144" sldId="262"/>
        </pc:sldMkLst>
        <pc:spChg chg="mod">
          <ac:chgData name="Olivier Vedel" userId="1048105bb656c8c1" providerId="LiveId" clId="{556D5DCF-51F6-4E69-9043-EB3AE5D020A7}" dt="2023-09-29T12:29:35.882" v="114" actId="313"/>
          <ac:spMkLst>
            <pc:docMk/>
            <pc:sldMk cId="953386144" sldId="262"/>
            <ac:spMk id="3" creationId="{AA99F1F6-768E-6650-4955-B2EDA3C8C6A7}"/>
          </ac:spMkLst>
        </pc:spChg>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30T09:09:05.817" v="157"/>
              <pc2:cmMkLst xmlns:pc2="http://schemas.microsoft.com/office/powerpoint/2019/9/main/command">
                <pc:docMk/>
                <pc:sldMk cId="953386144" sldId="262"/>
                <pc2:cmMk id="{886A5D4F-9AF4-2647-8A23-DDE5223A6B6B}"/>
              </pc2:cmMkLst>
            </pc226:cmChg>
            <pc226:cmChg xmlns:pc226="http://schemas.microsoft.com/office/powerpoint/2022/06/main/command" chg="del mod">
              <pc226:chgData name="Olivier Vedel" userId="1048105bb656c8c1" providerId="LiveId" clId="{556D5DCF-51F6-4E69-9043-EB3AE5D020A7}" dt="2023-09-30T09:09:05.436" v="156"/>
              <pc2:cmMkLst xmlns:pc2="http://schemas.microsoft.com/office/powerpoint/2019/9/main/command">
                <pc:docMk/>
                <pc:sldMk cId="953386144" sldId="262"/>
                <pc2:cmMk id="{58D59EC5-C9B5-2844-AAF1-19D3752713D0}"/>
              </pc2:cmMkLst>
            </pc226:cmChg>
            <pc226:cmChg xmlns:pc226="http://schemas.microsoft.com/office/powerpoint/2022/06/main/command" chg="del mod">
              <pc226:chgData name="Olivier Vedel" userId="1048105bb656c8c1" providerId="LiveId" clId="{556D5DCF-51F6-4E69-9043-EB3AE5D020A7}" dt="2023-09-27T14:34:59.757" v="5"/>
              <pc2:cmMkLst xmlns:pc2="http://schemas.microsoft.com/office/powerpoint/2019/9/main/command">
                <pc:docMk/>
                <pc:sldMk cId="953386144" sldId="262"/>
                <pc2:cmMk id="{296DF6D1-AD3D-5440-87C0-317C44809731}"/>
              </pc2:cmMkLst>
            </pc226:cmChg>
          </p:ext>
        </pc:extLst>
      </pc:sldChg>
      <pc:sldChg chg="modSp mod delCm modCm">
        <pc:chgData name="Olivier Vedel" userId="1048105bb656c8c1" providerId="LiveId" clId="{556D5DCF-51F6-4E69-9043-EB3AE5D020A7}" dt="2023-09-30T09:09:35.093" v="159"/>
        <pc:sldMkLst>
          <pc:docMk/>
          <pc:sldMk cId="1333831906" sldId="263"/>
        </pc:sldMkLst>
        <pc:spChg chg="mod">
          <ac:chgData name="Olivier Vedel" userId="1048105bb656c8c1" providerId="LiveId" clId="{556D5DCF-51F6-4E69-9043-EB3AE5D020A7}" dt="2023-09-29T12:31:07.571" v="137" actId="20577"/>
          <ac:spMkLst>
            <pc:docMk/>
            <pc:sldMk cId="1333831906" sldId="263"/>
            <ac:spMk id="3" creationId="{94ECC9AB-2F78-E492-7DD1-D4EB26880042}"/>
          </ac:spMkLst>
        </pc:spChg>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30T09:09:35.093" v="159"/>
              <pc2:cmMkLst xmlns:pc2="http://schemas.microsoft.com/office/powerpoint/2019/9/main/command">
                <pc:docMk/>
                <pc:sldMk cId="1333831906" sldId="263"/>
                <pc2:cmMk id="{8A563E3C-EC10-D742-9ACF-EB0DA4B51EBB}"/>
              </pc2:cmMkLst>
            </pc226:cmChg>
            <pc226:cmChg xmlns:pc226="http://schemas.microsoft.com/office/powerpoint/2022/06/main/command" chg="del mod">
              <pc226:chgData name="Olivier Vedel" userId="1048105bb656c8c1" providerId="LiveId" clId="{556D5DCF-51F6-4E69-9043-EB3AE5D020A7}" dt="2023-09-30T09:09:28.602" v="158"/>
              <pc2:cmMkLst xmlns:pc2="http://schemas.microsoft.com/office/powerpoint/2019/9/main/command">
                <pc:docMk/>
                <pc:sldMk cId="1333831906" sldId="263"/>
                <pc2:cmMk id="{CE39487E-0D61-F54C-8AAB-70910B972982}"/>
              </pc2:cmMkLst>
            </pc226:cmChg>
          </p:ext>
        </pc:extLst>
      </pc:sldChg>
      <pc:sldChg chg="delCm modCm">
        <pc:chgData name="Olivier Vedel" userId="1048105bb656c8c1" providerId="LiveId" clId="{556D5DCF-51F6-4E69-9043-EB3AE5D020A7}" dt="2023-09-30T09:08:41.547" v="154"/>
        <pc:sldMkLst>
          <pc:docMk/>
          <pc:sldMk cId="1587599087" sldId="264"/>
        </pc:sldMkLst>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30T09:08:41.547" v="154"/>
              <pc2:cmMkLst xmlns:pc2="http://schemas.microsoft.com/office/powerpoint/2019/9/main/command">
                <pc:docMk/>
                <pc:sldMk cId="1587599087" sldId="264"/>
                <pc2:cmMk id="{6A399B16-4E9E-C140-B645-3073A03891A3}"/>
              </pc2:cmMkLst>
            </pc226:cmChg>
          </p:ext>
        </pc:extLst>
      </pc:sldChg>
      <pc:sldChg chg="delCm">
        <pc:chgData name="Olivier Vedel" userId="1048105bb656c8c1" providerId="LiveId" clId="{556D5DCF-51F6-4E69-9043-EB3AE5D020A7}" dt="2023-09-30T09:08:52.724" v="155"/>
        <pc:sldMkLst>
          <pc:docMk/>
          <pc:sldMk cId="1161220015" sldId="265"/>
        </pc:sldMkLst>
        <pc:extLst>
          <p:ext xmlns:p="http://schemas.openxmlformats.org/presentationml/2006/main" uri="{D6D511B9-2390-475A-947B-AFAB55BFBCF1}">
            <pc226:cmChg xmlns:pc226="http://schemas.microsoft.com/office/powerpoint/2022/06/main/command" chg="del">
              <pc226:chgData name="Olivier Vedel" userId="1048105bb656c8c1" providerId="LiveId" clId="{556D5DCF-51F6-4E69-9043-EB3AE5D020A7}" dt="2023-09-30T09:08:52.724" v="155"/>
              <pc2:cmMkLst xmlns:pc2="http://schemas.microsoft.com/office/powerpoint/2019/9/main/command">
                <pc:docMk/>
                <pc:sldMk cId="1161220015" sldId="265"/>
                <pc2:cmMk id="{A3563163-AF95-2140-9314-2E058A19E369}"/>
              </pc2:cmMkLst>
            </pc226:cmChg>
          </p:ext>
        </pc:extLst>
      </pc:sldChg>
      <pc:sldChg chg="delCm modCm">
        <pc:chgData name="Olivier Vedel" userId="1048105bb656c8c1" providerId="LiveId" clId="{556D5DCF-51F6-4E69-9043-EB3AE5D020A7}" dt="2023-09-27T14:33:54.212" v="1"/>
        <pc:sldMkLst>
          <pc:docMk/>
          <pc:sldMk cId="3692456888" sldId="266"/>
        </pc:sldMkLst>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27T14:33:54.212" v="1"/>
              <pc2:cmMkLst xmlns:pc2="http://schemas.microsoft.com/office/powerpoint/2019/9/main/command">
                <pc:docMk/>
                <pc:sldMk cId="3692456888" sldId="266"/>
                <pc2:cmMk id="{EFD6950E-3885-D241-A3DB-737947253D1F}"/>
              </pc2:cmMkLst>
            </pc226:cmChg>
          </p:ext>
        </pc:extLst>
      </pc:sldChg>
      <pc:sldChg chg="modSp mod delCm modCm">
        <pc:chgData name="Olivier Vedel" userId="1048105bb656c8c1" providerId="LiveId" clId="{556D5DCF-51F6-4E69-9043-EB3AE5D020A7}" dt="2023-09-30T09:07:31.865" v="152" actId="20577"/>
        <pc:sldMkLst>
          <pc:docMk/>
          <pc:sldMk cId="3790430305" sldId="267"/>
        </pc:sldMkLst>
        <pc:spChg chg="mod">
          <ac:chgData name="Olivier Vedel" userId="1048105bb656c8c1" providerId="LiveId" clId="{556D5DCF-51F6-4E69-9043-EB3AE5D020A7}" dt="2023-09-30T09:07:31.865" v="152" actId="20577"/>
          <ac:spMkLst>
            <pc:docMk/>
            <pc:sldMk cId="3790430305" sldId="267"/>
            <ac:spMk id="3" creationId="{7963E483-F038-75F8-D8EF-39A2738EB0D6}"/>
          </ac:spMkLst>
        </pc:spChg>
        <pc:extLst>
          <p:ext xmlns:p="http://schemas.openxmlformats.org/presentationml/2006/main" uri="{D6D511B9-2390-475A-947B-AFAB55BFBCF1}">
            <pc226:cmChg xmlns:pc226="http://schemas.microsoft.com/office/powerpoint/2022/06/main/command" chg="del mod">
              <pc226:chgData name="Olivier Vedel" userId="1048105bb656c8c1" providerId="LiveId" clId="{556D5DCF-51F6-4E69-9043-EB3AE5D020A7}" dt="2023-09-30T09:06:40.261" v="145"/>
              <pc2:cmMkLst xmlns:pc2="http://schemas.microsoft.com/office/powerpoint/2019/9/main/command">
                <pc:docMk/>
                <pc:sldMk cId="3790430305" sldId="267"/>
                <pc2:cmMk id="{1AC4F524-C582-EF45-B150-C5472842AF45}"/>
              </pc2:cmMkLst>
            </pc226:cmChg>
            <pc226:cmChg xmlns:pc226="http://schemas.microsoft.com/office/powerpoint/2022/06/main/command" chg="del mod">
              <pc226:chgData name="Olivier Vedel" userId="1048105bb656c8c1" providerId="LiveId" clId="{556D5DCF-51F6-4E69-9043-EB3AE5D020A7}" dt="2023-09-30T09:06:43.586" v="146"/>
              <pc2:cmMkLst xmlns:pc2="http://schemas.microsoft.com/office/powerpoint/2019/9/main/command">
                <pc:docMk/>
                <pc:sldMk cId="3790430305" sldId="267"/>
                <pc2:cmMk id="{17E6ED5F-C13C-DC4B-9100-9DFB23BABE62}"/>
              </pc2:cmMkLst>
            </pc226:cmChg>
            <pc226:cmChg xmlns:pc226="http://schemas.microsoft.com/office/powerpoint/2022/06/main/command" chg="del mod">
              <pc226:chgData name="Olivier Vedel" userId="1048105bb656c8c1" providerId="LiveId" clId="{556D5DCF-51F6-4E69-9043-EB3AE5D020A7}" dt="2023-09-30T09:07:07.582" v="150"/>
              <pc2:cmMkLst xmlns:pc2="http://schemas.microsoft.com/office/powerpoint/2019/9/main/command">
                <pc:docMk/>
                <pc:sldMk cId="3790430305" sldId="267"/>
                <pc2:cmMk id="{51415368-140F-EE40-9E0E-1E448E945875}"/>
              </pc2:cmMkLst>
            </pc226:cmChg>
            <pc226:cmChg xmlns:pc226="http://schemas.microsoft.com/office/powerpoint/2022/06/main/command" chg="del mod">
              <pc226:chgData name="Olivier Vedel" userId="1048105bb656c8c1" providerId="LiveId" clId="{556D5DCF-51F6-4E69-9043-EB3AE5D020A7}" dt="2023-09-30T09:07:21.438" v="151"/>
              <pc2:cmMkLst xmlns:pc2="http://schemas.microsoft.com/office/powerpoint/2019/9/main/command">
                <pc:docMk/>
                <pc:sldMk cId="3790430305" sldId="267"/>
                <pc2:cmMk id="{E19792A3-E25E-B544-A479-4B6A711ACDAD}"/>
              </pc2:cmMkLst>
            </pc226:cmChg>
            <pc226:cmChg xmlns:pc226="http://schemas.microsoft.com/office/powerpoint/2022/06/main/command" chg="del mod">
              <pc226:chgData name="Olivier Vedel" userId="1048105bb656c8c1" providerId="LiveId" clId="{556D5DCF-51F6-4E69-9043-EB3AE5D020A7}" dt="2023-09-27T14:37:34.970" v="7"/>
              <pc2:cmMkLst xmlns:pc2="http://schemas.microsoft.com/office/powerpoint/2019/9/main/command">
                <pc:docMk/>
                <pc:sldMk cId="3790430305" sldId="267"/>
                <pc2:cmMk id="{C08C2FB0-7735-0D4B-836B-F9F9B6D88A62}"/>
              </pc2:cmMkLst>
            </pc226:cmChg>
            <pc226:cmChg xmlns:pc226="http://schemas.microsoft.com/office/powerpoint/2022/06/main/command" chg="del mod">
              <pc226:chgData name="Olivier Vedel" userId="1048105bb656c8c1" providerId="LiveId" clId="{556D5DCF-51F6-4E69-9043-EB3AE5D020A7}" dt="2023-09-30T09:07:00.588" v="148"/>
              <pc2:cmMkLst xmlns:pc2="http://schemas.microsoft.com/office/powerpoint/2019/9/main/command">
                <pc:docMk/>
                <pc:sldMk cId="3790430305" sldId="267"/>
                <pc2:cmMk id="{10B8A3F6-D822-C041-81B6-89195128A271}"/>
              </pc2:cmMkLst>
            </pc226:cmChg>
          </p:ext>
        </pc:extLst>
      </pc:sldChg>
      <pc:sldChg chg="modSp mod modCm">
        <pc:chgData name="Olivier Vedel" userId="1048105bb656c8c1" providerId="LiveId" clId="{556D5DCF-51F6-4E69-9043-EB3AE5D020A7}" dt="2023-09-29T12:32:00.549" v="143"/>
        <pc:sldMkLst>
          <pc:docMk/>
          <pc:sldMk cId="1333831906" sldId="268"/>
        </pc:sldMkLst>
        <pc:spChg chg="mod">
          <ac:chgData name="Olivier Vedel" userId="1048105bb656c8c1" providerId="LiveId" clId="{556D5DCF-51F6-4E69-9043-EB3AE5D020A7}" dt="2023-09-29T12:31:35.038" v="140" actId="20577"/>
          <ac:spMkLst>
            <pc:docMk/>
            <pc:sldMk cId="1333831906" sldId="268"/>
            <ac:spMk id="3" creationId="{94ECC9AB-2F78-E492-7DD1-D4EB26880042}"/>
          </ac:spMkLst>
        </pc:spChg>
        <pc:extLst>
          <p:ext xmlns:p="http://schemas.openxmlformats.org/presentationml/2006/main" uri="{D6D511B9-2390-475A-947B-AFAB55BFBCF1}">
            <pc226:cmChg xmlns:pc226="http://schemas.microsoft.com/office/powerpoint/2022/06/main/command" chg="mod">
              <pc226:chgData name="Olivier Vedel" userId="1048105bb656c8c1" providerId="LiveId" clId="{556D5DCF-51F6-4E69-9043-EB3AE5D020A7}" dt="2023-09-29T12:31:56.655" v="141"/>
              <pc2:cmMkLst xmlns:pc2="http://schemas.microsoft.com/office/powerpoint/2019/9/main/command">
                <pc:docMk/>
                <pc:sldMk cId="1333831906" sldId="268"/>
                <pc2:cmMk id="{984A9204-AA7C-BB4C-B4E0-2A8A1AFB444B}"/>
              </pc2:cmMkLst>
            </pc226:cmChg>
            <pc226:cmChg xmlns:pc226="http://schemas.microsoft.com/office/powerpoint/2022/06/main/command" chg="mod">
              <pc226:chgData name="Olivier Vedel" userId="1048105bb656c8c1" providerId="LiveId" clId="{556D5DCF-51F6-4E69-9043-EB3AE5D020A7}" dt="2023-09-29T12:31:58.400" v="142"/>
              <pc2:cmMkLst xmlns:pc2="http://schemas.microsoft.com/office/powerpoint/2019/9/main/command">
                <pc:docMk/>
                <pc:sldMk cId="1333831906" sldId="268"/>
                <pc2:cmMk id="{45490E6C-11CA-694C-8D66-84B58B94E990}"/>
              </pc2:cmMkLst>
            </pc226:cmChg>
            <pc226:cmChg xmlns:pc226="http://schemas.microsoft.com/office/powerpoint/2022/06/main/command" chg="mod">
              <pc226:chgData name="Olivier Vedel" userId="1048105bb656c8c1" providerId="LiveId" clId="{556D5DCF-51F6-4E69-9043-EB3AE5D020A7}" dt="2023-09-29T12:32:00.549" v="143"/>
              <pc2:cmMkLst xmlns:pc2="http://schemas.microsoft.com/office/powerpoint/2019/9/main/command">
                <pc:docMk/>
                <pc:sldMk cId="1333831906" sldId="268"/>
                <pc2:cmMk id="{21F106DD-D5B8-8845-9F9A-3CC9F4F92A75}"/>
              </pc2:cmMkLst>
            </pc226:cmChg>
          </p:ext>
        </pc:extLst>
      </pc:sldChg>
    </pc:docChg>
  </pc:docChgLst>
  <pc:docChgLst>
    <pc:chgData name="Olivier Vedel" userId="1048105bb656c8c1" providerId="LiveId" clId="{8934B362-BDA3-4C73-8D4A-4044120D7E4C}"/>
    <pc:docChg chg="">
      <pc:chgData name="Olivier Vedel" userId="1048105bb656c8c1" providerId="LiveId" clId="{8934B362-BDA3-4C73-8D4A-4044120D7E4C}" dt="2023-11-29T11:44:35.644" v="2"/>
      <pc:docMkLst>
        <pc:docMk/>
      </pc:docMkLst>
      <pc:sldChg chg="delCm">
        <pc:chgData name="Olivier Vedel" userId="1048105bb656c8c1" providerId="LiveId" clId="{8934B362-BDA3-4C73-8D4A-4044120D7E4C}" dt="2023-11-29T11:44:35.644" v="2"/>
        <pc:sldMkLst>
          <pc:docMk/>
          <pc:sldMk cId="1333831906" sldId="268"/>
        </pc:sldMkLst>
        <pc:extLst>
          <p:ext xmlns:p="http://schemas.openxmlformats.org/presentationml/2006/main" uri="{D6D511B9-2390-475A-947B-AFAB55BFBCF1}">
            <pc226:cmChg xmlns:pc226="http://schemas.microsoft.com/office/powerpoint/2022/06/main/command" chg="del">
              <pc226:chgData name="Olivier Vedel" userId="1048105bb656c8c1" providerId="LiveId" clId="{8934B362-BDA3-4C73-8D4A-4044120D7E4C}" dt="2023-11-29T11:44:34.557" v="0"/>
              <pc2:cmMkLst xmlns:pc2="http://schemas.microsoft.com/office/powerpoint/2019/9/main/command">
                <pc:docMk/>
                <pc:sldMk cId="1333831906" sldId="268"/>
                <pc2:cmMk id="{984A9204-AA7C-BB4C-B4E0-2A8A1AFB444B}"/>
              </pc2:cmMkLst>
            </pc226:cmChg>
            <pc226:cmChg xmlns:pc226="http://schemas.microsoft.com/office/powerpoint/2022/06/main/command" chg="del">
              <pc226:chgData name="Olivier Vedel" userId="1048105bb656c8c1" providerId="LiveId" clId="{8934B362-BDA3-4C73-8D4A-4044120D7E4C}" dt="2023-11-29T11:44:35.076" v="1"/>
              <pc2:cmMkLst xmlns:pc2="http://schemas.microsoft.com/office/powerpoint/2019/9/main/command">
                <pc:docMk/>
                <pc:sldMk cId="1333831906" sldId="268"/>
                <pc2:cmMk id="{45490E6C-11CA-694C-8D66-84B58B94E990}"/>
              </pc2:cmMkLst>
            </pc226:cmChg>
            <pc226:cmChg xmlns:pc226="http://schemas.microsoft.com/office/powerpoint/2022/06/main/command" chg="del">
              <pc226:chgData name="Olivier Vedel" userId="1048105bb656c8c1" providerId="LiveId" clId="{8934B362-BDA3-4C73-8D4A-4044120D7E4C}" dt="2023-11-29T11:44:35.644" v="2"/>
              <pc2:cmMkLst xmlns:pc2="http://schemas.microsoft.com/office/powerpoint/2019/9/main/command">
                <pc:docMk/>
                <pc:sldMk cId="1333831906" sldId="268"/>
                <pc2:cmMk id="{21F106DD-D5B8-8845-9F9A-3CC9F4F92A75}"/>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F21C8DA-EAC4-CEA0-CB81-FAF6EA14105D}"/>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00CBFDC1-FC62-F9D7-039D-33597CBCBDA2}"/>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E7C36963-F5F9-46BD-8F2E-6A382E9C154C}" type="datetimeFigureOut">
              <a:rPr lang="fr-FR" smtClean="0"/>
              <a:t>29/11/2023</a:t>
            </a:fld>
            <a:endParaRPr lang="fr-FR"/>
          </a:p>
        </p:txBody>
      </p:sp>
      <p:sp>
        <p:nvSpPr>
          <p:cNvPr id="4" name="Espace réservé du pied de page 3">
            <a:extLst>
              <a:ext uri="{FF2B5EF4-FFF2-40B4-BE49-F238E27FC236}">
                <a16:creationId xmlns:a16="http://schemas.microsoft.com/office/drawing/2014/main" id="{5B93E144-630C-47B9-FF52-20056DC92784}"/>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9E80BEBB-35E3-1E8F-BE28-E4B7D671B8F3}"/>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D60E06A3-23C2-4F64-8F6F-46AAF4CA8430}" type="slidenum">
              <a:rPr lang="fr-FR" smtClean="0"/>
              <a:t>‹N°›</a:t>
            </a:fld>
            <a:endParaRPr lang="fr-FR"/>
          </a:p>
        </p:txBody>
      </p:sp>
    </p:spTree>
    <p:extLst>
      <p:ext uri="{BB962C8B-B14F-4D97-AF65-F5344CB8AC3E}">
        <p14:creationId xmlns:p14="http://schemas.microsoft.com/office/powerpoint/2010/main" val="341461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3D6C33A6-A46D-4644-83B1-64FEE05A3EBE}" type="datetimeFigureOut">
              <a:rPr lang="fr-FR" smtClean="0"/>
              <a:pPr/>
              <a:t>29/11/2023</a:t>
            </a:fld>
            <a:endParaRPr lang="fr-FR"/>
          </a:p>
        </p:txBody>
      </p:sp>
      <p:sp>
        <p:nvSpPr>
          <p:cNvPr id="4" name="Espace réservé de l'image des diapositives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note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516050F-2CDE-41CB-850F-151B22BF838F}" type="slidenum">
              <a:rPr lang="fr-FR" smtClean="0"/>
              <a:pPr/>
              <a:t>‹N°›</a:t>
            </a:fld>
            <a:endParaRPr lang="fr-FR"/>
          </a:p>
        </p:txBody>
      </p:sp>
    </p:spTree>
    <p:extLst>
      <p:ext uri="{BB962C8B-B14F-4D97-AF65-F5344CB8AC3E}">
        <p14:creationId xmlns:p14="http://schemas.microsoft.com/office/powerpoint/2010/main" val="877625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C74959-8F32-2E45-C926-3C5C84CE61C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E49B30E-F549-E859-1781-5015DAAC2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6236C3A-8D02-E6FC-8E16-6B8C029968D8}"/>
              </a:ext>
            </a:extLst>
          </p:cNvPr>
          <p:cNvSpPr>
            <a:spLocks noGrp="1"/>
          </p:cNvSpPr>
          <p:nvPr>
            <p:ph type="dt" sz="half" idx="10"/>
          </p:nvPr>
        </p:nvSpPr>
        <p:spPr/>
        <p:txBody>
          <a:bodyPr/>
          <a:lstStyle/>
          <a:p>
            <a:fld id="{8F686B7B-6E73-4F04-8D70-4552398DB133}" type="datetime1">
              <a:rPr lang="fr-FR" smtClean="0"/>
              <a:pPr/>
              <a:t>29/11/2023</a:t>
            </a:fld>
            <a:endParaRPr lang="fr-FR" dirty="0"/>
          </a:p>
        </p:txBody>
      </p:sp>
      <p:sp>
        <p:nvSpPr>
          <p:cNvPr id="5" name="Espace réservé du pied de page 4">
            <a:extLst>
              <a:ext uri="{FF2B5EF4-FFF2-40B4-BE49-F238E27FC236}">
                <a16:creationId xmlns:a16="http://schemas.microsoft.com/office/drawing/2014/main" id="{7F6CBA36-4B00-9E47-3E58-9963DFF7CB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78328A-0488-C031-D6B5-1809880F9115}"/>
              </a:ext>
            </a:extLst>
          </p:cNvPr>
          <p:cNvSpPr>
            <a:spLocks noGrp="1"/>
          </p:cNvSpPr>
          <p:nvPr>
            <p:ph type="sldNum" sz="quarter" idx="12"/>
          </p:nvPr>
        </p:nvSpPr>
        <p:spPr/>
        <p:txBody>
          <a:body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60588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947EB-D8A7-B17F-70F0-800D6BA05B8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6C74729-66A2-AE3B-F001-E12F25E6B9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BCD77D-EFE1-AE6A-6918-173D6A57E49F}"/>
              </a:ext>
            </a:extLst>
          </p:cNvPr>
          <p:cNvSpPr>
            <a:spLocks noGrp="1"/>
          </p:cNvSpPr>
          <p:nvPr>
            <p:ph type="dt" sz="half" idx="10"/>
          </p:nvPr>
        </p:nvSpPr>
        <p:spPr/>
        <p:txBody>
          <a:bodyPr/>
          <a:lstStyle/>
          <a:p>
            <a:fld id="{4A18E4A6-5F24-48CF-954B-914687BFAB82}" type="datetime1">
              <a:rPr lang="fr-FR" smtClean="0"/>
              <a:pPr/>
              <a:t>29/11/2023</a:t>
            </a:fld>
            <a:endParaRPr lang="fr-FR"/>
          </a:p>
        </p:txBody>
      </p:sp>
      <p:sp>
        <p:nvSpPr>
          <p:cNvPr id="5" name="Espace réservé du pied de page 4">
            <a:extLst>
              <a:ext uri="{FF2B5EF4-FFF2-40B4-BE49-F238E27FC236}">
                <a16:creationId xmlns:a16="http://schemas.microsoft.com/office/drawing/2014/main" id="{49E626A6-0EBC-AC2B-269E-138A9A811D4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C0C836D-1909-F185-BA4F-8108181C77D1}"/>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419290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435382C-C395-BB6D-A7B6-140AA8C1EBA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03D0638-E199-BE2F-528B-E150B240B5B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443C7A-7E80-29EC-729E-E173454CBB06}"/>
              </a:ext>
            </a:extLst>
          </p:cNvPr>
          <p:cNvSpPr>
            <a:spLocks noGrp="1"/>
          </p:cNvSpPr>
          <p:nvPr>
            <p:ph type="dt" sz="half" idx="10"/>
          </p:nvPr>
        </p:nvSpPr>
        <p:spPr/>
        <p:txBody>
          <a:bodyPr/>
          <a:lstStyle/>
          <a:p>
            <a:fld id="{53275892-A5E7-4C71-9C73-C15C4EEE6FE1}" type="datetime1">
              <a:rPr lang="fr-FR" smtClean="0"/>
              <a:pPr/>
              <a:t>29/11/2023</a:t>
            </a:fld>
            <a:endParaRPr lang="fr-FR"/>
          </a:p>
        </p:txBody>
      </p:sp>
      <p:sp>
        <p:nvSpPr>
          <p:cNvPr id="5" name="Espace réservé du pied de page 4">
            <a:extLst>
              <a:ext uri="{FF2B5EF4-FFF2-40B4-BE49-F238E27FC236}">
                <a16:creationId xmlns:a16="http://schemas.microsoft.com/office/drawing/2014/main" id="{40C8AF90-7087-D1C1-9610-637E27229A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890ADA-B532-6F16-4D74-D89E5A9E5436}"/>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76625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A49C5-1E30-CAE1-623B-82C8B75381E6}"/>
              </a:ext>
            </a:extLst>
          </p:cNvPr>
          <p:cNvSpPr>
            <a:spLocks noGrp="1"/>
          </p:cNvSpPr>
          <p:nvPr>
            <p:ph type="title"/>
          </p:nvPr>
        </p:nvSpPr>
        <p:spPr>
          <a:xfrm>
            <a:off x="838200" y="365125"/>
            <a:ext cx="9465860" cy="1007535"/>
          </a:xfrm>
        </p:spPr>
        <p:txBody>
          <a:bodyPr>
            <a:normAutofit/>
          </a:bodyPr>
          <a:lstStyle>
            <a:lvl1pPr algn="ctr">
              <a:defRPr sz="2400" b="1">
                <a:solidFill>
                  <a:schemeClr val="accent2">
                    <a:lumMod val="75000"/>
                  </a:schemeClr>
                </a:solidFill>
                <a:latin typeface="Cavolini" panose="03000502040302020204" pitchFamily="66" charset="0"/>
                <a:cs typeface="Cavolini" panose="03000502040302020204" pitchFamily="66" charset="0"/>
              </a:defRPr>
            </a:lvl1pPr>
          </a:lstStyle>
          <a:p>
            <a:r>
              <a:rPr lang="fr-FR" dirty="0"/>
              <a:t>Modifiez le style du titre</a:t>
            </a:r>
          </a:p>
        </p:txBody>
      </p:sp>
      <p:sp>
        <p:nvSpPr>
          <p:cNvPr id="3" name="Espace réservé du contenu 2">
            <a:extLst>
              <a:ext uri="{FF2B5EF4-FFF2-40B4-BE49-F238E27FC236}">
                <a16:creationId xmlns:a16="http://schemas.microsoft.com/office/drawing/2014/main" id="{DF6D9302-EDC8-99AB-93BD-80376D4B3170}"/>
              </a:ext>
            </a:extLst>
          </p:cNvPr>
          <p:cNvSpPr>
            <a:spLocks noGrp="1"/>
          </p:cNvSpPr>
          <p:nvPr>
            <p:ph idx="1"/>
          </p:nvPr>
        </p:nvSpPr>
        <p:spPr>
          <a:xfrm>
            <a:off x="838200" y="1624459"/>
            <a:ext cx="10515600" cy="4552504"/>
          </a:xfrm>
        </p:spPr>
        <p:txBody>
          <a:bodyPr/>
          <a:lstStyle>
            <a:lvl1pPr marL="228600" indent="-228600">
              <a:buClr>
                <a:schemeClr val="accent2">
                  <a:lumMod val="75000"/>
                </a:schemeClr>
              </a:buClr>
              <a:buFontTx/>
              <a:buBlip>
                <a:blip r:embed="rId2"/>
              </a:buBlip>
              <a:defRPr sz="1600">
                <a:solidFill>
                  <a:schemeClr val="tx2">
                    <a:lumMod val="75000"/>
                  </a:schemeClr>
                </a:solidFill>
              </a:defRPr>
            </a:lvl1pPr>
            <a:lvl2pPr marL="685800" indent="-228600">
              <a:buClr>
                <a:schemeClr val="accent2">
                  <a:lumMod val="75000"/>
                </a:schemeClr>
              </a:buClr>
              <a:buFont typeface="Wingdings" pitchFamily="2" charset="2"/>
              <a:buChar char="§"/>
              <a:defRPr sz="1400">
                <a:solidFill>
                  <a:schemeClr val="tx2">
                    <a:lumMod val="75000"/>
                  </a:schemeClr>
                </a:solidFill>
              </a:defRPr>
            </a:lvl2pPr>
            <a:lvl3pPr>
              <a:buClr>
                <a:schemeClr val="accent2">
                  <a:lumMod val="75000"/>
                </a:schemeClr>
              </a:buClr>
              <a:defRPr sz="1400">
                <a:solidFill>
                  <a:schemeClr val="tx2">
                    <a:lumMod val="75000"/>
                  </a:schemeClr>
                </a:solidFill>
              </a:defRPr>
            </a:lvl3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1D8B8C3F-E0E0-D354-0A95-2FFB74FC54AD}"/>
              </a:ext>
            </a:extLst>
          </p:cNvPr>
          <p:cNvSpPr>
            <a:spLocks noGrp="1"/>
          </p:cNvSpPr>
          <p:nvPr>
            <p:ph type="dt" sz="half" idx="10"/>
          </p:nvPr>
        </p:nvSpPr>
        <p:spPr>
          <a:xfrm>
            <a:off x="838200" y="6356350"/>
            <a:ext cx="949657" cy="365125"/>
          </a:xfrm>
        </p:spPr>
        <p:txBody>
          <a:bodyPr/>
          <a:lstStyle/>
          <a:p>
            <a:fld id="{86A28C7E-47CF-4005-8C18-CE8837E4A7C6}" type="datetime1">
              <a:rPr lang="fr-FR" smtClean="0"/>
              <a:pPr/>
              <a:t>29/11/2023</a:t>
            </a:fld>
            <a:endParaRPr lang="fr-FR" dirty="0"/>
          </a:p>
        </p:txBody>
      </p:sp>
      <p:sp>
        <p:nvSpPr>
          <p:cNvPr id="6" name="Espace réservé du numéro de diapositive 5">
            <a:extLst>
              <a:ext uri="{FF2B5EF4-FFF2-40B4-BE49-F238E27FC236}">
                <a16:creationId xmlns:a16="http://schemas.microsoft.com/office/drawing/2014/main" id="{19DA1945-5D45-9DFB-10C5-8C922A92AA30}"/>
              </a:ext>
            </a:extLst>
          </p:cNvPr>
          <p:cNvSpPr>
            <a:spLocks noGrp="1"/>
          </p:cNvSpPr>
          <p:nvPr>
            <p:ph type="sldNum" sz="quarter" idx="12"/>
          </p:nvPr>
        </p:nvSpPr>
        <p:spPr/>
        <p:txBody>
          <a:bodyPr/>
          <a:lstStyle/>
          <a:p>
            <a:fld id="{AA427574-9D67-415E-9325-3181559018F0}" type="slidenum">
              <a:rPr lang="fr-FR" smtClean="0"/>
              <a:pPr/>
              <a:t>‹N°›</a:t>
            </a:fld>
            <a:endParaRPr lang="fr-FR" dirty="0"/>
          </a:p>
        </p:txBody>
      </p:sp>
      <p:pic>
        <p:nvPicPr>
          <p:cNvPr id="12" name="11 Imagen" descr="Logo.PNG"/>
          <p:cNvPicPr>
            <a:picLocks noChangeAspect="1"/>
          </p:cNvPicPr>
          <p:nvPr userDrawn="1"/>
        </p:nvPicPr>
        <p:blipFill>
          <a:blip r:embed="rId3" cstate="print"/>
          <a:stretch>
            <a:fillRect/>
          </a:stretch>
        </p:blipFill>
        <p:spPr>
          <a:xfrm>
            <a:off x="10304060" y="113326"/>
            <a:ext cx="1655455" cy="749586"/>
          </a:xfrm>
          <a:prstGeom prst="rect">
            <a:avLst/>
          </a:prstGeom>
        </p:spPr>
      </p:pic>
      <p:sp>
        <p:nvSpPr>
          <p:cNvPr id="9" name="Espace réservé de la date 3">
            <a:extLst>
              <a:ext uri="{FF2B5EF4-FFF2-40B4-BE49-F238E27FC236}">
                <a16:creationId xmlns:a16="http://schemas.microsoft.com/office/drawing/2014/main" id="{1D8B8C3F-E0E0-D354-0A95-2FFB74FC54AD}"/>
              </a:ext>
            </a:extLst>
          </p:cNvPr>
          <p:cNvSpPr txBox="1">
            <a:spLocks/>
          </p:cNvSpPr>
          <p:nvPr userDrawn="1"/>
        </p:nvSpPr>
        <p:spPr>
          <a:xfrm>
            <a:off x="1795817" y="6358625"/>
            <a:ext cx="2080147"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rPr>
              <a:t>Zoom on </a:t>
            </a:r>
            <a:r>
              <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sym typeface="Wingdings"/>
              </a:rPr>
              <a:t> Project Mode</a:t>
            </a:r>
            <a:endParaRPr kumimoji="0" lang="fr-F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28315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BB18A-6EF1-5975-25B4-EFE1705E11D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4C66C9C-6C5F-BE43-F2DA-759F1FE01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0C0AAC0-9CCF-90A4-7D98-4683FA86E92D}"/>
              </a:ext>
            </a:extLst>
          </p:cNvPr>
          <p:cNvSpPr>
            <a:spLocks noGrp="1"/>
          </p:cNvSpPr>
          <p:nvPr>
            <p:ph type="dt" sz="half" idx="10"/>
          </p:nvPr>
        </p:nvSpPr>
        <p:spPr/>
        <p:txBody>
          <a:bodyPr/>
          <a:lstStyle/>
          <a:p>
            <a:fld id="{4AB31B17-5C5D-4A9F-834F-2C30C2C64E5D}" type="datetime1">
              <a:rPr lang="fr-FR" smtClean="0"/>
              <a:pPr/>
              <a:t>29/11/2023</a:t>
            </a:fld>
            <a:endParaRPr lang="fr-FR"/>
          </a:p>
        </p:txBody>
      </p:sp>
      <p:sp>
        <p:nvSpPr>
          <p:cNvPr id="5" name="Espace réservé du pied de page 4">
            <a:extLst>
              <a:ext uri="{FF2B5EF4-FFF2-40B4-BE49-F238E27FC236}">
                <a16:creationId xmlns:a16="http://schemas.microsoft.com/office/drawing/2014/main" id="{22AA990D-9B61-E0D1-0884-ED0D9F8CB9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ECF77D-95F0-89CF-B661-A25993D40967}"/>
              </a:ext>
            </a:extLst>
          </p:cNvPr>
          <p:cNvSpPr>
            <a:spLocks noGrp="1"/>
          </p:cNvSpPr>
          <p:nvPr>
            <p:ph type="sldNum" sz="quarter" idx="12"/>
          </p:nvPr>
        </p:nvSpPr>
        <p:spPr/>
        <p:txBody>
          <a:body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274034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93E96D-D062-6757-01B8-6CBD75E35B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E75DC8E-5AB6-2ABA-7415-B7B130D3D35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A700427-16D2-1719-E5CB-3CFB983B137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8C48345-322B-B55E-A130-B1B227F03285}"/>
              </a:ext>
            </a:extLst>
          </p:cNvPr>
          <p:cNvSpPr>
            <a:spLocks noGrp="1"/>
          </p:cNvSpPr>
          <p:nvPr>
            <p:ph type="dt" sz="half" idx="10"/>
          </p:nvPr>
        </p:nvSpPr>
        <p:spPr/>
        <p:txBody>
          <a:bodyPr/>
          <a:lstStyle/>
          <a:p>
            <a:fld id="{81C5134D-7AB6-408D-B898-F0181E112E89}" type="datetime1">
              <a:rPr lang="fr-FR" smtClean="0"/>
              <a:pPr/>
              <a:t>29/11/2023</a:t>
            </a:fld>
            <a:endParaRPr lang="fr-FR"/>
          </a:p>
        </p:txBody>
      </p:sp>
      <p:sp>
        <p:nvSpPr>
          <p:cNvPr id="6" name="Espace réservé du pied de page 5">
            <a:extLst>
              <a:ext uri="{FF2B5EF4-FFF2-40B4-BE49-F238E27FC236}">
                <a16:creationId xmlns:a16="http://schemas.microsoft.com/office/drawing/2014/main" id="{AEB0D14B-F62E-A2DD-225D-1D2E66C39D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A4FFC40-A28C-9DB1-4DAC-F6B6D49A2E6C}"/>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358119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FB7E5-1450-0CEC-E982-3C852B81C8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5C634D-ED63-3D2D-3AAA-76107E7CFD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01443D5-1303-BE58-D8EA-3946F3BDAD5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FE1EC81-13B9-5E7C-AD2F-528B318F8E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0C5C850-2493-2FB0-86A2-1A133094395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94C2828-CA58-46AE-DB27-70F12211D1C5}"/>
              </a:ext>
            </a:extLst>
          </p:cNvPr>
          <p:cNvSpPr>
            <a:spLocks noGrp="1"/>
          </p:cNvSpPr>
          <p:nvPr>
            <p:ph type="dt" sz="half" idx="10"/>
          </p:nvPr>
        </p:nvSpPr>
        <p:spPr/>
        <p:txBody>
          <a:bodyPr/>
          <a:lstStyle/>
          <a:p>
            <a:fld id="{53BDBFCA-D9A7-4A67-BA19-C257549EACEB}" type="datetime1">
              <a:rPr lang="fr-FR" smtClean="0"/>
              <a:pPr/>
              <a:t>29/11/2023</a:t>
            </a:fld>
            <a:endParaRPr lang="fr-FR"/>
          </a:p>
        </p:txBody>
      </p:sp>
      <p:sp>
        <p:nvSpPr>
          <p:cNvPr id="8" name="Espace réservé du pied de page 7">
            <a:extLst>
              <a:ext uri="{FF2B5EF4-FFF2-40B4-BE49-F238E27FC236}">
                <a16:creationId xmlns:a16="http://schemas.microsoft.com/office/drawing/2014/main" id="{06F45B0E-4930-3934-563C-DC6B48B00A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988E605-8C88-771D-2BCC-E8AFB20514C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246042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BA859-AD56-02C3-F56F-4EAD7136C4A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0D2A171-3D5E-50FD-05B6-953BF335664D}"/>
              </a:ext>
            </a:extLst>
          </p:cNvPr>
          <p:cNvSpPr>
            <a:spLocks noGrp="1"/>
          </p:cNvSpPr>
          <p:nvPr>
            <p:ph type="dt" sz="half" idx="10"/>
          </p:nvPr>
        </p:nvSpPr>
        <p:spPr/>
        <p:txBody>
          <a:bodyPr/>
          <a:lstStyle/>
          <a:p>
            <a:fld id="{25AAAB4E-3A47-41D8-9943-55C6DFD3B8C1}" type="datetime1">
              <a:rPr lang="fr-FR" smtClean="0"/>
              <a:pPr/>
              <a:t>29/11/2023</a:t>
            </a:fld>
            <a:endParaRPr lang="fr-FR"/>
          </a:p>
        </p:txBody>
      </p:sp>
      <p:sp>
        <p:nvSpPr>
          <p:cNvPr id="4" name="Espace réservé du pied de page 3">
            <a:extLst>
              <a:ext uri="{FF2B5EF4-FFF2-40B4-BE49-F238E27FC236}">
                <a16:creationId xmlns:a16="http://schemas.microsoft.com/office/drawing/2014/main" id="{54D60A76-670E-DE2F-7A26-C5BD8D25519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200F9E9-C520-2236-0153-12C65CD20BE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6018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BA47A21-182A-5B8D-628C-515100EFE78C}"/>
              </a:ext>
            </a:extLst>
          </p:cNvPr>
          <p:cNvSpPr>
            <a:spLocks noGrp="1"/>
          </p:cNvSpPr>
          <p:nvPr>
            <p:ph type="dt" sz="half" idx="10"/>
          </p:nvPr>
        </p:nvSpPr>
        <p:spPr/>
        <p:txBody>
          <a:bodyPr/>
          <a:lstStyle/>
          <a:p>
            <a:fld id="{6783E01F-A3A1-434E-8B5E-91BF717DA07D}" type="datetime1">
              <a:rPr lang="fr-FR" smtClean="0"/>
              <a:pPr/>
              <a:t>29/11/2023</a:t>
            </a:fld>
            <a:endParaRPr lang="fr-FR"/>
          </a:p>
        </p:txBody>
      </p:sp>
      <p:sp>
        <p:nvSpPr>
          <p:cNvPr id="3" name="Espace réservé du pied de page 2">
            <a:extLst>
              <a:ext uri="{FF2B5EF4-FFF2-40B4-BE49-F238E27FC236}">
                <a16:creationId xmlns:a16="http://schemas.microsoft.com/office/drawing/2014/main" id="{B57B9679-E963-B57D-C693-1545E2D3AD6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0AE875E-E90D-6021-10A3-C6E3A964D342}"/>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29998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A7748B-036E-4C25-CF3B-9BC9965929B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D96F549-27F3-92FC-B179-0024C238C9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2D15E4D-2F5D-1581-39BF-99D5875E9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AC0AAFB-6499-A072-1075-AB96B57FCCE9}"/>
              </a:ext>
            </a:extLst>
          </p:cNvPr>
          <p:cNvSpPr>
            <a:spLocks noGrp="1"/>
          </p:cNvSpPr>
          <p:nvPr>
            <p:ph type="dt" sz="half" idx="10"/>
          </p:nvPr>
        </p:nvSpPr>
        <p:spPr/>
        <p:txBody>
          <a:bodyPr/>
          <a:lstStyle/>
          <a:p>
            <a:fld id="{EE6E1F77-0AB2-47D3-BA58-2928F6A5EC4C}" type="datetime1">
              <a:rPr lang="fr-FR" smtClean="0"/>
              <a:pPr/>
              <a:t>29/11/2023</a:t>
            </a:fld>
            <a:endParaRPr lang="fr-FR"/>
          </a:p>
        </p:txBody>
      </p:sp>
      <p:sp>
        <p:nvSpPr>
          <p:cNvPr id="6" name="Espace réservé du pied de page 5">
            <a:extLst>
              <a:ext uri="{FF2B5EF4-FFF2-40B4-BE49-F238E27FC236}">
                <a16:creationId xmlns:a16="http://schemas.microsoft.com/office/drawing/2014/main" id="{499491C5-9923-06FB-0355-E4C1836C65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0066AA-B3CC-786C-25FC-F807ED71B5F4}"/>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148079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FFA9D6-DD96-51CB-8AA9-5844257D89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E6400E-D019-6455-90E5-1EA0180D2D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5EBD065-033C-AB97-43EA-884D3E84B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718094-1198-BCFB-5740-ADBE2006B317}"/>
              </a:ext>
            </a:extLst>
          </p:cNvPr>
          <p:cNvSpPr>
            <a:spLocks noGrp="1"/>
          </p:cNvSpPr>
          <p:nvPr>
            <p:ph type="dt" sz="half" idx="10"/>
          </p:nvPr>
        </p:nvSpPr>
        <p:spPr/>
        <p:txBody>
          <a:bodyPr/>
          <a:lstStyle/>
          <a:p>
            <a:fld id="{F58326B0-DB8E-461D-9F53-82C6E8FD2B07}" type="datetime1">
              <a:rPr lang="fr-FR" smtClean="0"/>
              <a:pPr/>
              <a:t>29/11/2023</a:t>
            </a:fld>
            <a:endParaRPr lang="fr-FR"/>
          </a:p>
        </p:txBody>
      </p:sp>
      <p:sp>
        <p:nvSpPr>
          <p:cNvPr id="6" name="Espace réservé du pied de page 5">
            <a:extLst>
              <a:ext uri="{FF2B5EF4-FFF2-40B4-BE49-F238E27FC236}">
                <a16:creationId xmlns:a16="http://schemas.microsoft.com/office/drawing/2014/main" id="{6B86C31C-0F3A-C06B-23A7-939672D1A8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CE80688-79CD-7FE9-DA3F-0A781C5579CD}"/>
              </a:ext>
            </a:extLst>
          </p:cNvPr>
          <p:cNvSpPr>
            <a:spLocks noGrp="1"/>
          </p:cNvSpPr>
          <p:nvPr>
            <p:ph type="sldNum" sz="quarter" idx="12"/>
          </p:nvPr>
        </p:nvSpPr>
        <p:spPr/>
        <p:txBody>
          <a:bodyPr/>
          <a:lstStyle/>
          <a:p>
            <a:fld id="{AA427574-9D67-415E-9325-3181559018F0}" type="slidenum">
              <a:rPr lang="fr-FR" smtClean="0"/>
              <a:pPr/>
              <a:t>‹N°›</a:t>
            </a:fld>
            <a:endParaRPr lang="fr-FR"/>
          </a:p>
        </p:txBody>
      </p:sp>
    </p:spTree>
    <p:extLst>
      <p:ext uri="{BB962C8B-B14F-4D97-AF65-F5344CB8AC3E}">
        <p14:creationId xmlns:p14="http://schemas.microsoft.com/office/powerpoint/2010/main" val="380827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E33BC95-13F8-D7D6-A933-F1E531F3F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80B7E42-51D5-172E-F357-54DA8A818F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6F31AC0-99D9-7DD3-537B-F9431DAB36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E9C47-08D7-4606-A4A5-C51B68E6890C}" type="datetime1">
              <a:rPr lang="fr-FR" smtClean="0"/>
              <a:pPr/>
              <a:t>29/11/2023</a:t>
            </a:fld>
            <a:endParaRPr lang="fr-FR"/>
          </a:p>
        </p:txBody>
      </p:sp>
      <p:sp>
        <p:nvSpPr>
          <p:cNvPr id="5" name="Espace réservé du pied de page 4">
            <a:extLst>
              <a:ext uri="{FF2B5EF4-FFF2-40B4-BE49-F238E27FC236}">
                <a16:creationId xmlns:a16="http://schemas.microsoft.com/office/drawing/2014/main" id="{CDD1E191-52D2-9115-F327-68757F67EB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074C6A6-F750-814D-A0E4-42DAA7C53B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fr-FR" dirty="0"/>
              <a:t>Zoom </a:t>
            </a:r>
            <a:r>
              <a:rPr lang="fr-FR" dirty="0">
                <a:sym typeface="Wingdings"/>
              </a:rPr>
              <a:t> Mode Projet - </a:t>
            </a:r>
            <a:fld id="{AA427574-9D67-415E-9325-3181559018F0}" type="slidenum">
              <a:rPr lang="fr-FR" smtClean="0"/>
              <a:pPr/>
              <a:t>‹N°›</a:t>
            </a:fld>
            <a:endParaRPr lang="fr-FR" dirty="0"/>
          </a:p>
        </p:txBody>
      </p:sp>
    </p:spTree>
    <p:extLst>
      <p:ext uri="{BB962C8B-B14F-4D97-AF65-F5344CB8AC3E}">
        <p14:creationId xmlns:p14="http://schemas.microsoft.com/office/powerpoint/2010/main" val="2849362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mailto:olivier.vedel@olivehrconsulting.com"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2">
            <a:extLst>
              <a:ext uri="{FF2B5EF4-FFF2-40B4-BE49-F238E27FC236}">
                <a16:creationId xmlns:a16="http://schemas.microsoft.com/office/drawing/2014/main" id="{F08BD253-0A2A-3719-6016-C5E55157BC7C}"/>
              </a:ext>
            </a:extLst>
          </p:cNvPr>
          <p:cNvSpPr txBox="1">
            <a:spLocks/>
          </p:cNvSpPr>
          <p:nvPr/>
        </p:nvSpPr>
        <p:spPr>
          <a:xfrm>
            <a:off x="1063227" y="3386623"/>
            <a:ext cx="10411017" cy="16227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400" dirty="0">
                <a:solidFill>
                  <a:schemeClr val="accent2">
                    <a:lumMod val="75000"/>
                  </a:schemeClr>
                </a:solidFill>
                <a:latin typeface="Cavolini" panose="03000502040302020204" pitchFamily="66" charset="0"/>
                <a:ea typeface="+mj-ea"/>
                <a:cs typeface="Cavolini" panose="03000502040302020204" pitchFamily="66" charset="0"/>
              </a:rPr>
              <a:t>“Ensuring project success by taking better care of human components.”</a:t>
            </a:r>
            <a:endParaRPr lang="fr-FR" sz="4400" dirty="0">
              <a:solidFill>
                <a:schemeClr val="accent2">
                  <a:lumMod val="75000"/>
                </a:schemeClr>
              </a:solidFill>
              <a:latin typeface="Cavolini" panose="03000502040302020204" pitchFamily="66" charset="0"/>
              <a:ea typeface="+mj-ea"/>
              <a:cs typeface="Cavolini" panose="03000502040302020204" pitchFamily="66" charset="0"/>
            </a:endParaRPr>
          </a:p>
        </p:txBody>
      </p:sp>
      <p:pic>
        <p:nvPicPr>
          <p:cNvPr id="7" name="6 Imagen" descr="Logo.PNG"/>
          <p:cNvPicPr>
            <a:picLocks noChangeAspect="1"/>
          </p:cNvPicPr>
          <p:nvPr/>
        </p:nvPicPr>
        <p:blipFill>
          <a:blip r:embed="rId2" cstate="print"/>
          <a:stretch>
            <a:fillRect/>
          </a:stretch>
        </p:blipFill>
        <p:spPr>
          <a:xfrm>
            <a:off x="3080367" y="709679"/>
            <a:ext cx="5489496" cy="2485629"/>
          </a:xfrm>
          <a:prstGeom prst="rect">
            <a:avLst/>
          </a:prstGeom>
        </p:spPr>
      </p:pic>
    </p:spTree>
    <p:extLst>
      <p:ext uri="{BB962C8B-B14F-4D97-AF65-F5344CB8AC3E}">
        <p14:creationId xmlns:p14="http://schemas.microsoft.com/office/powerpoint/2010/main" val="2919581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D3581B-AABC-9EF1-82D5-955263EFBA39}"/>
              </a:ext>
            </a:extLst>
          </p:cNvPr>
          <p:cNvSpPr>
            <a:spLocks noGrp="1"/>
          </p:cNvSpPr>
          <p:nvPr>
            <p:ph type="title"/>
          </p:nvPr>
        </p:nvSpPr>
        <p:spPr>
          <a:xfrm>
            <a:off x="940291" y="3347879"/>
            <a:ext cx="5150793" cy="2743200"/>
          </a:xfrm>
        </p:spPr>
        <p:txBody>
          <a:bodyPr anchor="t" anchorCtr="0">
            <a:normAutofit/>
          </a:bodyPr>
          <a:lstStyle/>
          <a:p>
            <a:pPr algn="l"/>
            <a:r>
              <a:rPr lang="fr-FR" sz="2000" b="0" dirty="0">
                <a:solidFill>
                  <a:schemeClr val="tx2">
                    <a:lumMod val="75000"/>
                  </a:schemeClr>
                </a:solidFill>
                <a:latin typeface="+mn-lt"/>
                <a:ea typeface="+mn-ea"/>
                <a:cs typeface="+mn-cs"/>
              </a:rPr>
              <a:t>5 Calle Cocheras de San </a:t>
            </a:r>
            <a:r>
              <a:rPr lang="fr-FR" sz="2000" b="0" dirty="0" err="1">
                <a:solidFill>
                  <a:schemeClr val="tx2">
                    <a:lumMod val="75000"/>
                  </a:schemeClr>
                </a:solidFill>
                <a:latin typeface="+mn-lt"/>
                <a:ea typeface="+mn-ea"/>
                <a:cs typeface="+mn-cs"/>
              </a:rPr>
              <a:t>Cecilio</a:t>
            </a:r>
            <a:br>
              <a:rPr lang="fr-FR" sz="2000" b="0" dirty="0">
                <a:solidFill>
                  <a:schemeClr val="tx2">
                    <a:lumMod val="75000"/>
                  </a:schemeClr>
                </a:solidFill>
                <a:latin typeface="+mn-lt"/>
                <a:ea typeface="+mn-ea"/>
                <a:cs typeface="+mn-cs"/>
              </a:rPr>
            </a:br>
            <a:r>
              <a:rPr lang="fr-FR" sz="2000" b="0" dirty="0">
                <a:solidFill>
                  <a:schemeClr val="tx2">
                    <a:lumMod val="75000"/>
                  </a:schemeClr>
                </a:solidFill>
                <a:latin typeface="+mn-lt"/>
                <a:ea typeface="+mn-ea"/>
                <a:cs typeface="+mn-cs"/>
              </a:rPr>
              <a:t>18009 Granada, SPAIN</a:t>
            </a:r>
            <a:br>
              <a:rPr lang="fr-FR" sz="2000" b="0" dirty="0">
                <a:solidFill>
                  <a:srgbClr val="071344"/>
                </a:solidFill>
                <a:latin typeface="+mn-lt"/>
              </a:rPr>
            </a:br>
            <a:r>
              <a:rPr lang="fr-FR" sz="2000" b="0" dirty="0">
                <a:solidFill>
                  <a:srgbClr val="071344"/>
                </a:solidFill>
                <a:latin typeface="+mn-lt"/>
              </a:rPr>
              <a:t> </a:t>
            </a:r>
            <a:br>
              <a:rPr lang="fr-FR" sz="2000" b="0" dirty="0">
                <a:solidFill>
                  <a:srgbClr val="071344"/>
                </a:solidFill>
                <a:latin typeface="+mn-lt"/>
              </a:rPr>
            </a:br>
            <a:br>
              <a:rPr lang="fr-FR" sz="2000" b="0" dirty="0">
                <a:solidFill>
                  <a:srgbClr val="071344"/>
                </a:solidFill>
                <a:latin typeface="+mn-lt"/>
              </a:rPr>
            </a:br>
            <a:r>
              <a:rPr lang="fr-FR" sz="2000" b="0" dirty="0">
                <a:solidFill>
                  <a:schemeClr val="tx2">
                    <a:lumMod val="75000"/>
                  </a:schemeClr>
                </a:solidFill>
                <a:latin typeface="+mn-lt"/>
                <a:ea typeface="+mn-ea"/>
                <a:cs typeface="+mn-cs"/>
                <a:hlinkClick r:id="rId2"/>
              </a:rPr>
              <a:t>olivier.vedel@olivehrconsulting.com</a:t>
            </a:r>
            <a:br>
              <a:rPr lang="fr-FR" sz="2000" b="0" dirty="0">
                <a:solidFill>
                  <a:schemeClr val="tx2">
                    <a:lumMod val="75000"/>
                  </a:schemeClr>
                </a:solidFill>
                <a:latin typeface="+mn-lt"/>
                <a:ea typeface="+mn-ea"/>
                <a:cs typeface="+mn-cs"/>
              </a:rPr>
            </a:br>
            <a:br>
              <a:rPr lang="fr-FR" sz="2000" b="0" dirty="0">
                <a:solidFill>
                  <a:schemeClr val="tx2">
                    <a:lumMod val="75000"/>
                  </a:schemeClr>
                </a:solidFill>
                <a:latin typeface="+mn-lt"/>
                <a:ea typeface="+mn-ea"/>
                <a:cs typeface="+mn-cs"/>
              </a:rPr>
            </a:br>
            <a:br>
              <a:rPr lang="fr-FR" sz="2000" b="0" dirty="0">
                <a:solidFill>
                  <a:srgbClr val="071344"/>
                </a:solidFill>
                <a:latin typeface="+mn-lt"/>
              </a:rPr>
            </a:br>
            <a:r>
              <a:rPr lang="fr-FR" sz="2000" b="0" dirty="0">
                <a:solidFill>
                  <a:schemeClr val="tx2">
                    <a:lumMod val="75000"/>
                  </a:schemeClr>
                </a:solidFill>
                <a:latin typeface="+mn-lt"/>
                <a:ea typeface="+mn-ea"/>
                <a:cs typeface="+mn-cs"/>
              </a:rPr>
              <a:t>(+33) 7 66 63 52 52</a:t>
            </a:r>
          </a:p>
        </p:txBody>
      </p:sp>
      <p:sp>
        <p:nvSpPr>
          <p:cNvPr id="4" name="Espace réservé de la date 3">
            <a:extLst>
              <a:ext uri="{FF2B5EF4-FFF2-40B4-BE49-F238E27FC236}">
                <a16:creationId xmlns:a16="http://schemas.microsoft.com/office/drawing/2014/main" id="{21E16465-CB05-D49D-B5BC-A0D4F9F30A99}"/>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F3759B7D-6378-FC5E-683D-957AE452EEE7}"/>
              </a:ext>
            </a:extLst>
          </p:cNvPr>
          <p:cNvSpPr>
            <a:spLocks noGrp="1"/>
          </p:cNvSpPr>
          <p:nvPr>
            <p:ph type="sldNum" sz="quarter" idx="12"/>
          </p:nvPr>
        </p:nvSpPr>
        <p:spPr/>
        <p:txBody>
          <a:bodyPr/>
          <a:lstStyle/>
          <a:p>
            <a:fld id="{AA427574-9D67-415E-9325-3181559018F0}" type="slidenum">
              <a:rPr lang="fr-FR" smtClean="0"/>
              <a:pPr/>
              <a:t>10</a:t>
            </a:fld>
            <a:endParaRPr lang="fr-FR" dirty="0"/>
          </a:p>
        </p:txBody>
      </p:sp>
      <p:pic>
        <p:nvPicPr>
          <p:cNvPr id="10" name="9 Imagen" descr="Logo.PNG"/>
          <p:cNvPicPr>
            <a:picLocks noChangeAspect="1"/>
          </p:cNvPicPr>
          <p:nvPr/>
        </p:nvPicPr>
        <p:blipFill>
          <a:blip r:embed="rId3" cstate="print"/>
          <a:stretch>
            <a:fillRect/>
          </a:stretch>
        </p:blipFill>
        <p:spPr>
          <a:xfrm>
            <a:off x="3643745" y="375864"/>
            <a:ext cx="4952862" cy="2242642"/>
          </a:xfrm>
          <a:prstGeom prst="rect">
            <a:avLst/>
          </a:prstGeom>
        </p:spPr>
      </p:pic>
      <p:sp>
        <p:nvSpPr>
          <p:cNvPr id="9" name="Titre 1">
            <a:extLst>
              <a:ext uri="{FF2B5EF4-FFF2-40B4-BE49-F238E27FC236}">
                <a16:creationId xmlns:a16="http://schemas.microsoft.com/office/drawing/2014/main" id="{CBD3581B-AABC-9EF1-82D5-955263EFBA39}"/>
              </a:ext>
            </a:extLst>
          </p:cNvPr>
          <p:cNvSpPr txBox="1">
            <a:spLocks/>
          </p:cNvSpPr>
          <p:nvPr/>
        </p:nvSpPr>
        <p:spPr>
          <a:xfrm>
            <a:off x="6107011" y="3212026"/>
            <a:ext cx="5648571" cy="2743200"/>
          </a:xfrm>
          <a:prstGeom prst="rect">
            <a:avLst/>
          </a:prstGeom>
        </p:spPr>
        <p:txBody>
          <a:bodyPr vert="horz" lIns="91440" tIns="45720" rIns="91440" bIns="45720" rtlCol="0" anchor="t" anchorCtr="0">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fr-FR" sz="24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fr-FR" sz="2400" dirty="0">
              <a:solidFill>
                <a:srgbClr val="071344"/>
              </a:solidFill>
              <a:latin typeface="Cavolini" panose="03000502040302020204" pitchFamily="66" charset="0"/>
              <a:ea typeface="+mj-ea"/>
              <a:cs typeface="Cavolini" panose="03000502040302020204" pitchFamily="66" charset="0"/>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fr-FR" sz="24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fr-FR" sz="15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28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rPr>
              <a:t>    </a:t>
            </a:r>
            <a:r>
              <a:rPr kumimoji="0" lang="fr-FR" sz="2800" b="0" i="0" u="none" strike="noStrike" kern="1200" cap="none" spc="0" normalizeH="0" baseline="0" noProof="0" dirty="0" err="1">
                <a:ln>
                  <a:noFill/>
                </a:ln>
                <a:solidFill>
                  <a:srgbClr val="071344"/>
                </a:solidFill>
                <a:effectLst/>
                <a:uLnTx/>
                <a:uFillTx/>
                <a:latin typeface="Cavolini" panose="03000502040302020204" pitchFamily="66" charset="0"/>
                <a:ea typeface="+mj-ea"/>
                <a:cs typeface="Cavolini" panose="03000502040302020204" pitchFamily="66" charset="0"/>
              </a:rPr>
              <a:t>Available</a:t>
            </a:r>
            <a:r>
              <a:rPr kumimoji="0" lang="fr-FR" sz="28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rPr>
              <a:t> to </a:t>
            </a:r>
            <a:r>
              <a:rPr kumimoji="0" lang="fr-FR" sz="2800" b="0" i="0" u="none" strike="noStrike" kern="1200" cap="none" spc="0" normalizeH="0" baseline="0" noProof="0" dirty="0" err="1">
                <a:ln>
                  <a:noFill/>
                </a:ln>
                <a:solidFill>
                  <a:srgbClr val="071344"/>
                </a:solidFill>
                <a:effectLst/>
                <a:uLnTx/>
                <a:uFillTx/>
                <a:latin typeface="Cavolini" panose="03000502040302020204" pitchFamily="66" charset="0"/>
                <a:ea typeface="+mj-ea"/>
                <a:cs typeface="Cavolini" panose="03000502040302020204" pitchFamily="66" charset="0"/>
              </a:rPr>
              <a:t>travel</a:t>
            </a:r>
            <a:r>
              <a:rPr kumimoji="0" lang="fr-FR" sz="28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rPr>
              <a:t> for client </a:t>
            </a:r>
            <a:r>
              <a:rPr kumimoji="0" lang="fr-FR" sz="2800" b="0" i="0" u="none" strike="noStrike" kern="1200" cap="none" spc="0" normalizeH="0" baseline="0" noProof="0" dirty="0" err="1">
                <a:ln>
                  <a:noFill/>
                </a:ln>
                <a:solidFill>
                  <a:srgbClr val="071344"/>
                </a:solidFill>
                <a:effectLst/>
                <a:uLnTx/>
                <a:uFillTx/>
                <a:latin typeface="Cavolini" panose="03000502040302020204" pitchFamily="66" charset="0"/>
                <a:ea typeface="+mj-ea"/>
                <a:cs typeface="Cavolini" panose="03000502040302020204" pitchFamily="66" charset="0"/>
              </a:rPr>
              <a:t>needs</a:t>
            </a:r>
            <a:endParaRPr kumimoji="0" lang="fr-FR" sz="2800" b="0" i="0" u="none" strike="noStrike" kern="1200" cap="none" spc="0" normalizeH="0" baseline="0" noProof="0" dirty="0">
              <a:ln>
                <a:noFill/>
              </a:ln>
              <a:solidFill>
                <a:srgbClr val="071344"/>
              </a:solidFill>
              <a:effectLst/>
              <a:uLnTx/>
              <a:uFillTx/>
              <a:latin typeface="Cavolini" panose="03000502040302020204" pitchFamily="66" charset="0"/>
              <a:ea typeface="+mj-ea"/>
              <a:cs typeface="Cavolini" panose="03000502040302020204" pitchFamily="66" charset="0"/>
            </a:endParaRPr>
          </a:p>
        </p:txBody>
      </p:sp>
      <p:pic>
        <p:nvPicPr>
          <p:cNvPr id="2050" name="Picture 2"/>
          <p:cNvPicPr>
            <a:picLocks noChangeAspect="1" noChangeArrowheads="1"/>
          </p:cNvPicPr>
          <p:nvPr/>
        </p:nvPicPr>
        <p:blipFill>
          <a:blip r:embed="rId4" cstate="print"/>
          <a:srcRect/>
          <a:stretch>
            <a:fillRect/>
          </a:stretch>
        </p:blipFill>
        <p:spPr bwMode="auto">
          <a:xfrm>
            <a:off x="468025" y="5215096"/>
            <a:ext cx="501794" cy="507697"/>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84909" y="3368488"/>
            <a:ext cx="420832" cy="563172"/>
          </a:xfrm>
          <a:prstGeom prst="rect">
            <a:avLst/>
          </a:prstGeom>
          <a:noFill/>
          <a:ln w="9525">
            <a:noFill/>
            <a:miter lim="800000"/>
            <a:headEnd/>
            <a:tailEnd/>
          </a:ln>
        </p:spPr>
      </p:pic>
      <p:pic>
        <p:nvPicPr>
          <p:cNvPr id="2052" name="Picture 4"/>
          <p:cNvPicPr>
            <a:picLocks noChangeAspect="1" noChangeArrowheads="1"/>
          </p:cNvPicPr>
          <p:nvPr/>
        </p:nvPicPr>
        <p:blipFill>
          <a:blip r:embed="rId6" cstate="print"/>
          <a:srcRect/>
          <a:stretch>
            <a:fillRect/>
          </a:stretch>
        </p:blipFill>
        <p:spPr bwMode="auto">
          <a:xfrm>
            <a:off x="436418" y="4364182"/>
            <a:ext cx="540761" cy="540761"/>
          </a:xfrm>
          <a:prstGeom prst="rect">
            <a:avLst/>
          </a:prstGeom>
          <a:noFill/>
          <a:ln w="9525">
            <a:noFill/>
            <a:miter lim="800000"/>
            <a:headEnd/>
            <a:tailEnd/>
          </a:ln>
        </p:spPr>
      </p:pic>
      <p:pic>
        <p:nvPicPr>
          <p:cNvPr id="2053" name="Picture 5"/>
          <p:cNvPicPr>
            <a:picLocks noChangeAspect="1" noChangeArrowheads="1"/>
          </p:cNvPicPr>
          <p:nvPr/>
        </p:nvPicPr>
        <p:blipFill>
          <a:blip r:embed="rId7" cstate="print"/>
          <a:srcRect/>
          <a:stretch>
            <a:fillRect/>
          </a:stretch>
        </p:blipFill>
        <p:spPr bwMode="auto">
          <a:xfrm>
            <a:off x="5787304" y="4229104"/>
            <a:ext cx="866775" cy="838200"/>
          </a:xfrm>
          <a:prstGeom prst="rect">
            <a:avLst/>
          </a:prstGeom>
          <a:noFill/>
          <a:ln w="9525">
            <a:noFill/>
            <a:miter lim="800000"/>
            <a:headEnd/>
            <a:tailEnd/>
          </a:ln>
        </p:spPr>
      </p:pic>
    </p:spTree>
    <p:extLst>
      <p:ext uri="{BB962C8B-B14F-4D97-AF65-F5344CB8AC3E}">
        <p14:creationId xmlns:p14="http://schemas.microsoft.com/office/powerpoint/2010/main" val="369245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87A977-99D6-9343-1AAD-10409A0AB20C}"/>
              </a:ext>
            </a:extLst>
          </p:cNvPr>
          <p:cNvSpPr>
            <a:spLocks noGrp="1"/>
          </p:cNvSpPr>
          <p:nvPr>
            <p:ph type="title"/>
          </p:nvPr>
        </p:nvSpPr>
        <p:spPr/>
        <p:txBody>
          <a:bodyPr/>
          <a:lstStyle/>
          <a:p>
            <a:r>
              <a:rPr lang="en-US" b="0" dirty="0"/>
              <a:t>Projects are the lifeblood of business</a:t>
            </a:r>
            <a:endParaRPr lang="fr-FR" b="0" dirty="0"/>
          </a:p>
        </p:txBody>
      </p:sp>
      <p:sp>
        <p:nvSpPr>
          <p:cNvPr id="3" name="Espace réservé du contenu 2">
            <a:extLst>
              <a:ext uri="{FF2B5EF4-FFF2-40B4-BE49-F238E27FC236}">
                <a16:creationId xmlns:a16="http://schemas.microsoft.com/office/drawing/2014/main" id="{AB3C76AA-1CB1-4276-92B1-A298B6206EBB}"/>
              </a:ext>
            </a:extLst>
          </p:cNvPr>
          <p:cNvSpPr>
            <a:spLocks noGrp="1"/>
          </p:cNvSpPr>
          <p:nvPr>
            <p:ph idx="1"/>
          </p:nvPr>
        </p:nvSpPr>
        <p:spPr/>
        <p:txBody>
          <a:bodyPr/>
          <a:lstStyle/>
          <a:p>
            <a:r>
              <a:rPr lang="en-US" dirty="0"/>
              <a:t>Business life is paced by numerous projects : new software, new organization, new product/service launch, innovation projects, etc. Whether large or small, most transformations and changes are managed at some point in project mode. </a:t>
            </a:r>
          </a:p>
          <a:p>
            <a:pPr marL="0" indent="0">
              <a:buNone/>
            </a:pPr>
            <a:endParaRPr lang="en-US" dirty="0"/>
          </a:p>
          <a:p>
            <a:r>
              <a:rPr lang="en-US" dirty="0"/>
              <a:t>This is why for many decades, exactly how best to manage a "project" has been subject of many methodologies. Tools are plentiful in this area : GANTT, Kanban, Six Sigma, Lean methodology, Agile, Design Thinking, CPM...</a:t>
            </a:r>
          </a:p>
          <a:p>
            <a:pPr marL="0" indent="0">
              <a:buNone/>
            </a:pPr>
            <a:endParaRPr lang="en-US" dirty="0"/>
          </a:p>
          <a:p>
            <a:r>
              <a:rPr lang="en-US" dirty="0"/>
              <a:t>Powerful and stylish tools rely on those methods, which are constantly evolving. One could assume that project management is a perfectly robust approach.</a:t>
            </a:r>
            <a:endParaRPr lang="fr-FR" dirty="0"/>
          </a:p>
        </p:txBody>
      </p:sp>
      <p:sp>
        <p:nvSpPr>
          <p:cNvPr id="4" name="Espace réservé de la date 3">
            <a:extLst>
              <a:ext uri="{FF2B5EF4-FFF2-40B4-BE49-F238E27FC236}">
                <a16:creationId xmlns:a16="http://schemas.microsoft.com/office/drawing/2014/main" id="{93ED9DED-62CF-1435-B7B5-AC9B305904FB}"/>
              </a:ext>
            </a:extLst>
          </p:cNvPr>
          <p:cNvSpPr>
            <a:spLocks noGrp="1"/>
          </p:cNvSpPr>
          <p:nvPr>
            <p:ph type="dt" sz="half" idx="10"/>
          </p:nvPr>
        </p:nvSpPr>
        <p:spPr/>
        <p:txBody>
          <a:bodyPr/>
          <a:lstStyle/>
          <a:p>
            <a:fld id="{4BE294F9-C3DD-450C-A0BF-247DAA8C9B0D}"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E766662B-4B20-2D89-932D-73B5BE1A0484}"/>
              </a:ext>
            </a:extLst>
          </p:cNvPr>
          <p:cNvSpPr>
            <a:spLocks noGrp="1"/>
          </p:cNvSpPr>
          <p:nvPr>
            <p:ph type="sldNum" sz="quarter" idx="12"/>
          </p:nvPr>
        </p:nvSpPr>
        <p:spPr/>
        <p:txBody>
          <a:bodyPr/>
          <a:lstStyle/>
          <a:p>
            <a:fld id="{AA427574-9D67-415E-9325-3181559018F0}" type="slidenum">
              <a:rPr lang="fr-FR" smtClean="0"/>
              <a:pPr/>
              <a:t>2</a:t>
            </a:fld>
            <a:endParaRPr lang="fr-FR" dirty="0"/>
          </a:p>
        </p:txBody>
      </p:sp>
    </p:spTree>
    <p:extLst>
      <p:ext uri="{BB962C8B-B14F-4D97-AF65-F5344CB8AC3E}">
        <p14:creationId xmlns:p14="http://schemas.microsoft.com/office/powerpoint/2010/main" val="2187829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9BF246-0BC8-1296-9C40-014702019CB6}"/>
              </a:ext>
            </a:extLst>
          </p:cNvPr>
          <p:cNvSpPr>
            <a:spLocks noGrp="1"/>
          </p:cNvSpPr>
          <p:nvPr>
            <p:ph type="title"/>
          </p:nvPr>
        </p:nvSpPr>
        <p:spPr/>
        <p:txBody>
          <a:bodyPr/>
          <a:lstStyle/>
          <a:p>
            <a:r>
              <a:rPr lang="en-US" b="0" dirty="0"/>
              <a:t>Human dimensions have a major impact on a project’s output</a:t>
            </a:r>
            <a:endParaRPr lang="fr-FR" b="0" dirty="0"/>
          </a:p>
        </p:txBody>
      </p:sp>
      <p:sp>
        <p:nvSpPr>
          <p:cNvPr id="3" name="Espace réservé du contenu 2">
            <a:extLst>
              <a:ext uri="{FF2B5EF4-FFF2-40B4-BE49-F238E27FC236}">
                <a16:creationId xmlns:a16="http://schemas.microsoft.com/office/drawing/2014/main" id="{A67298DF-0792-FEBE-33E5-ABAA314C199E}"/>
              </a:ext>
            </a:extLst>
          </p:cNvPr>
          <p:cNvSpPr>
            <a:spLocks noGrp="1"/>
          </p:cNvSpPr>
          <p:nvPr>
            <p:ph idx="1"/>
          </p:nvPr>
        </p:nvSpPr>
        <p:spPr/>
        <p:txBody>
          <a:bodyPr>
            <a:normAutofit/>
          </a:bodyPr>
          <a:lstStyle/>
          <a:p>
            <a:r>
              <a:rPr lang="en-US" dirty="0"/>
              <a:t>Even if a great deal of effort has gone into the design, organization and management of a project, professionals are well aware that there is always a risk that content, costs or deadlines will spiral out of control. </a:t>
            </a:r>
          </a:p>
          <a:p>
            <a:r>
              <a:rPr lang="en-US" dirty="0"/>
              <a:t>When it comes to determining a project’s success, we talk a lot about the output and methods used, but when we talk about the difficulties, it's often people and teams that are blamed.</a:t>
            </a:r>
          </a:p>
          <a:p>
            <a:r>
              <a:rPr lang="en-US" dirty="0"/>
              <a:t>In fact, in both cases women and men who were involved had a major impact on the outcome:</a:t>
            </a:r>
          </a:p>
          <a:p>
            <a:pPr lvl="1"/>
            <a:r>
              <a:rPr lang="en-US" dirty="0"/>
              <a:t>When the results are there, it is often because of a project manager’s talent, an expert’s ability and efficiency, the quality of communication between contributors, the cohesion of the team and the mutual trust between the various stakeholders.</a:t>
            </a:r>
          </a:p>
          <a:p>
            <a:pPr lvl="1"/>
            <a:r>
              <a:rPr lang="en-US" dirty="0"/>
              <a:t>When budgets and deadlines were missed, when the customer/project relationship deteriorated, when the 'good workers' jumped ship (etc.)... Causes can fairly often be found first and foremost in management dysfunctions or human performance on the project. </a:t>
            </a:r>
          </a:p>
          <a:p>
            <a:pPr marL="457200" lvl="1" indent="0">
              <a:buNone/>
            </a:pPr>
            <a:endParaRPr lang="en-US" dirty="0"/>
          </a:p>
          <a:p>
            <a:r>
              <a:rPr lang="en-US" b="1" dirty="0">
                <a:solidFill>
                  <a:srgbClr val="071344"/>
                </a:solidFill>
              </a:rPr>
              <a:t>Our vocation is to accompany and support project teams and their stakeholders in :</a:t>
            </a:r>
          </a:p>
          <a:p>
            <a:pPr lvl="1"/>
            <a:r>
              <a:rPr lang="en-US" b="1" dirty="0">
                <a:solidFill>
                  <a:srgbClr val="071344"/>
                </a:solidFill>
              </a:rPr>
              <a:t>Stimulating human relations and cooperation that lead to a higher level of performance.</a:t>
            </a:r>
          </a:p>
          <a:p>
            <a:pPr lvl="1"/>
            <a:r>
              <a:rPr lang="en-US" b="1" dirty="0">
                <a:solidFill>
                  <a:srgbClr val="071344"/>
                </a:solidFill>
              </a:rPr>
              <a:t>Better anticipating and limiting human dysfunctions.</a:t>
            </a:r>
            <a:endParaRPr lang="fr-FR" b="1" dirty="0">
              <a:solidFill>
                <a:srgbClr val="071344"/>
              </a:solidFill>
            </a:endParaRPr>
          </a:p>
        </p:txBody>
      </p:sp>
      <p:sp>
        <p:nvSpPr>
          <p:cNvPr id="4" name="Espace réservé de la date 3">
            <a:extLst>
              <a:ext uri="{FF2B5EF4-FFF2-40B4-BE49-F238E27FC236}">
                <a16:creationId xmlns:a16="http://schemas.microsoft.com/office/drawing/2014/main" id="{D63B0958-B14A-07A5-30AC-5000B857E5C3}"/>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38DFC5F7-3976-343E-3E16-DD475F580900}"/>
              </a:ext>
            </a:extLst>
          </p:cNvPr>
          <p:cNvSpPr>
            <a:spLocks noGrp="1"/>
          </p:cNvSpPr>
          <p:nvPr>
            <p:ph type="sldNum" sz="quarter" idx="12"/>
          </p:nvPr>
        </p:nvSpPr>
        <p:spPr/>
        <p:txBody>
          <a:bodyPr/>
          <a:lstStyle/>
          <a:p>
            <a:fld id="{AA427574-9D67-415E-9325-3181559018F0}" type="slidenum">
              <a:rPr lang="fr-FR" smtClean="0"/>
              <a:pPr/>
              <a:t>3</a:t>
            </a:fld>
            <a:endParaRPr lang="fr-FR" dirty="0"/>
          </a:p>
        </p:txBody>
      </p:sp>
    </p:spTree>
    <p:extLst>
      <p:ext uri="{BB962C8B-B14F-4D97-AF65-F5344CB8AC3E}">
        <p14:creationId xmlns:p14="http://schemas.microsoft.com/office/powerpoint/2010/main" val="212826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288ACC-686D-99C1-BE05-F7F53A8DB274}"/>
              </a:ext>
            </a:extLst>
          </p:cNvPr>
          <p:cNvSpPr>
            <a:spLocks noGrp="1"/>
          </p:cNvSpPr>
          <p:nvPr>
            <p:ph type="title"/>
          </p:nvPr>
        </p:nvSpPr>
        <p:spPr/>
        <p:txBody>
          <a:bodyPr>
            <a:normAutofit/>
          </a:bodyPr>
          <a:lstStyle/>
          <a:p>
            <a:r>
              <a:rPr lang="en-US" b="0" dirty="0"/>
              <a:t>Each project-phase carries human challenges </a:t>
            </a:r>
            <a:br>
              <a:rPr lang="en-US" b="0" dirty="0"/>
            </a:br>
            <a:r>
              <a:rPr lang="en-US" b="0" dirty="0"/>
              <a:t>that can lead in the right or wrong direction</a:t>
            </a:r>
            <a:endParaRPr lang="fr-FR" b="0" dirty="0"/>
          </a:p>
        </p:txBody>
      </p:sp>
      <p:sp>
        <p:nvSpPr>
          <p:cNvPr id="3" name="Espace réservé du contenu 2">
            <a:extLst>
              <a:ext uri="{FF2B5EF4-FFF2-40B4-BE49-F238E27FC236}">
                <a16:creationId xmlns:a16="http://schemas.microsoft.com/office/drawing/2014/main" id="{AA99F1F6-768E-6650-4955-B2EDA3C8C6A7}"/>
              </a:ext>
            </a:extLst>
          </p:cNvPr>
          <p:cNvSpPr>
            <a:spLocks noGrp="1"/>
          </p:cNvSpPr>
          <p:nvPr>
            <p:ph idx="1"/>
          </p:nvPr>
        </p:nvSpPr>
        <p:spPr/>
        <p:txBody>
          <a:bodyPr/>
          <a:lstStyle/>
          <a:p>
            <a:r>
              <a:rPr lang="fr-FR" dirty="0"/>
              <a:t>PRE-PROJECT</a:t>
            </a:r>
          </a:p>
          <a:p>
            <a:pPr lvl="1"/>
            <a:r>
              <a:rPr lang="en-US" dirty="0"/>
              <a:t>Often a time of initial doubt and contradiction between paradigms (for example, sponsorships, managers and operations). Each of has its own legitimacy according to a specific frame of reference. </a:t>
            </a:r>
          </a:p>
          <a:p>
            <a:pPr lvl="1"/>
            <a:r>
              <a:rPr lang="en-US" dirty="0"/>
              <a:t>At this point, responsibilities are usually shared and confused. The challenge here is to optimize various components of the project and their interactions.</a:t>
            </a:r>
          </a:p>
          <a:p>
            <a:pPr lvl="1"/>
            <a:r>
              <a:rPr lang="en-US" dirty="0"/>
              <a:t>The human challenges of this phase are :</a:t>
            </a:r>
          </a:p>
          <a:p>
            <a:pPr lvl="2"/>
            <a:r>
              <a:rPr lang="en-US" dirty="0"/>
              <a:t>To develop mutual knowledge and to understand each other's priorities (especially between leaders).</a:t>
            </a:r>
          </a:p>
          <a:p>
            <a:pPr lvl="2"/>
            <a:r>
              <a:rPr lang="en-US" dirty="0"/>
              <a:t>To strengthen immediately communication and feedback within the team.</a:t>
            </a:r>
          </a:p>
          <a:p>
            <a:pPr lvl="2"/>
            <a:r>
              <a:rPr lang="en-US" dirty="0"/>
              <a:t>To accompany and support key managers (especially project directors / managers). </a:t>
            </a:r>
          </a:p>
          <a:p>
            <a:pPr marL="457200" lvl="1" indent="0">
              <a:buNone/>
            </a:pPr>
            <a:endParaRPr lang="en-US" dirty="0"/>
          </a:p>
          <a:p>
            <a:r>
              <a:rPr lang="fr-FR" dirty="0"/>
              <a:t>PROJECT LAUNCH</a:t>
            </a:r>
          </a:p>
          <a:p>
            <a:pPr lvl="1"/>
            <a:r>
              <a:rPr lang="en-US" dirty="0"/>
              <a:t>This can be a time of great tension and power struggles, with each party trying to ensure that its priorities prevail (money, deadlines, quality, customer satisfaction....). It is a highly structured stage often because of contractual constraints.</a:t>
            </a:r>
          </a:p>
          <a:p>
            <a:pPr lvl="1"/>
            <a:r>
              <a:rPr lang="en-US" dirty="0"/>
              <a:t>The human challenge in this phase is to optimize the whole “collective” dimension. This means:</a:t>
            </a:r>
          </a:p>
          <a:p>
            <a:pPr lvl="2"/>
            <a:r>
              <a:rPr lang="en-US" dirty="0"/>
              <a:t>Consolidating and bringing together one or more teams to strengthen trust.</a:t>
            </a:r>
          </a:p>
          <a:p>
            <a:pPr lvl="2"/>
            <a:r>
              <a:rPr lang="en-US" dirty="0"/>
              <a:t>Considering and being mindful of intercultural dimensions (cultures, nationalities, professions, profiles, etc.) to identify any misunderstandings.</a:t>
            </a:r>
          </a:p>
          <a:p>
            <a:pPr lvl="2"/>
            <a:r>
              <a:rPr lang="en-US" dirty="0"/>
              <a:t>Co-constructing a "common project" based on shared values and ground rules.</a:t>
            </a:r>
            <a:endParaRPr lang="fr-FR" dirty="0"/>
          </a:p>
        </p:txBody>
      </p:sp>
      <p:sp>
        <p:nvSpPr>
          <p:cNvPr id="4" name="Espace réservé de la date 3">
            <a:extLst>
              <a:ext uri="{FF2B5EF4-FFF2-40B4-BE49-F238E27FC236}">
                <a16:creationId xmlns:a16="http://schemas.microsoft.com/office/drawing/2014/main" id="{8B7A8499-1CC5-2E9A-B4D9-5D7B51127E47}"/>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5432C513-C330-2048-D35A-6DAAD16ECE32}"/>
              </a:ext>
            </a:extLst>
          </p:cNvPr>
          <p:cNvSpPr>
            <a:spLocks noGrp="1"/>
          </p:cNvSpPr>
          <p:nvPr>
            <p:ph type="sldNum" sz="quarter" idx="12"/>
          </p:nvPr>
        </p:nvSpPr>
        <p:spPr/>
        <p:txBody>
          <a:bodyPr/>
          <a:lstStyle/>
          <a:p>
            <a:fld id="{AA427574-9D67-415E-9325-3181559018F0}" type="slidenum">
              <a:rPr lang="fr-FR" smtClean="0"/>
              <a:pPr/>
              <a:t>4</a:t>
            </a:fld>
            <a:endParaRPr lang="fr-FR" dirty="0"/>
          </a:p>
        </p:txBody>
      </p:sp>
    </p:spTree>
    <p:extLst>
      <p:ext uri="{BB962C8B-B14F-4D97-AF65-F5344CB8AC3E}">
        <p14:creationId xmlns:p14="http://schemas.microsoft.com/office/powerpoint/2010/main" val="95338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AF6FF4-8614-119C-4835-A3EEF9C90445}"/>
              </a:ext>
            </a:extLst>
          </p:cNvPr>
          <p:cNvSpPr>
            <a:spLocks noGrp="1"/>
          </p:cNvSpPr>
          <p:nvPr>
            <p:ph type="title"/>
          </p:nvPr>
        </p:nvSpPr>
        <p:spPr/>
        <p:txBody>
          <a:bodyPr/>
          <a:lstStyle/>
          <a:p>
            <a:r>
              <a:rPr lang="en-US" b="0" dirty="0"/>
              <a:t>Each project-phase carries human challenges </a:t>
            </a:r>
            <a:br>
              <a:rPr lang="en-US" b="0" dirty="0"/>
            </a:br>
            <a:r>
              <a:rPr lang="en-US" b="0" dirty="0"/>
              <a:t>that can lead in the right or wrong direction</a:t>
            </a:r>
            <a:endParaRPr lang="fr-FR" b="0" dirty="0"/>
          </a:p>
        </p:txBody>
      </p:sp>
      <p:sp>
        <p:nvSpPr>
          <p:cNvPr id="3" name="Espace réservé du contenu 2">
            <a:extLst>
              <a:ext uri="{FF2B5EF4-FFF2-40B4-BE49-F238E27FC236}">
                <a16:creationId xmlns:a16="http://schemas.microsoft.com/office/drawing/2014/main" id="{94ECC9AB-2F78-E492-7DD1-D4EB26880042}"/>
              </a:ext>
            </a:extLst>
          </p:cNvPr>
          <p:cNvSpPr>
            <a:spLocks noGrp="1"/>
          </p:cNvSpPr>
          <p:nvPr>
            <p:ph idx="1"/>
          </p:nvPr>
        </p:nvSpPr>
        <p:spPr/>
        <p:txBody>
          <a:bodyPr/>
          <a:lstStyle/>
          <a:p>
            <a:r>
              <a:rPr lang="fr-FR" dirty="0"/>
              <a:t>ORGANIZATION / PLANNING</a:t>
            </a:r>
          </a:p>
          <a:p>
            <a:pPr lvl="1"/>
            <a:r>
              <a:rPr lang="en-US" dirty="0"/>
              <a:t>The project takes on a new dimension in the run-up phase. Teams grow and the general trend is to give priority to methods and tools, which give rise to several training courses, formalizations, planning and programming.... This stage can be formal and technical. As a result, there's a risk that the human element will be forgotten!</a:t>
            </a:r>
          </a:p>
          <a:p>
            <a:pPr lvl="1"/>
            <a:r>
              <a:rPr lang="en-US" dirty="0"/>
              <a:t>The challenge in this phase is to bring people to the surface. This means:</a:t>
            </a:r>
          </a:p>
          <a:p>
            <a:pPr lvl="2"/>
            <a:r>
              <a:rPr lang="en-US" dirty="0"/>
              <a:t>Emphasizing human talents and human resources dimension of planning.</a:t>
            </a:r>
          </a:p>
          <a:p>
            <a:pPr lvl="2"/>
            <a:r>
              <a:rPr lang="en-US" dirty="0"/>
              <a:t>Reinforcing managerial abilities of leaders and decision-makers (leadership, team building, decision making, etc.).</a:t>
            </a:r>
          </a:p>
          <a:p>
            <a:pPr lvl="2"/>
            <a:r>
              <a:rPr lang="en-US" dirty="0"/>
              <a:t>Co-constructing and implementing mechanisms for anticipating tensions, allowing for dialogue and conflict resolution.</a:t>
            </a:r>
          </a:p>
          <a:p>
            <a:pPr lvl="2"/>
            <a:endParaRPr lang="en-US" dirty="0"/>
          </a:p>
          <a:p>
            <a:r>
              <a:rPr lang="en-US" dirty="0"/>
              <a:t> </a:t>
            </a:r>
            <a:r>
              <a:rPr lang="fr-FR" dirty="0"/>
              <a:t>STEERING OPERATIONS</a:t>
            </a:r>
          </a:p>
          <a:p>
            <a:pPr lvl="1"/>
            <a:r>
              <a:rPr lang="en-US" dirty="0"/>
              <a:t>The project, segmented in multiple sub-phases, is materializing in a long-term mission and is growing in complexity. The number of stakeholders increases, with a mixture of people potentially arriving and leaving. </a:t>
            </a:r>
          </a:p>
          <a:p>
            <a:pPr lvl="1"/>
            <a:r>
              <a:rPr lang="en-US" dirty="0"/>
              <a:t>The human challenge in this phase is to maintain the cohesion of the whole. This means : </a:t>
            </a:r>
          </a:p>
          <a:p>
            <a:pPr lvl="2"/>
            <a:r>
              <a:rPr lang="en-US" dirty="0"/>
              <a:t>Constantly stimulating communication and feedback for the purpose of detecting weak signals early-on and better anticipating them.</a:t>
            </a:r>
          </a:p>
          <a:p>
            <a:pPr lvl="2"/>
            <a:r>
              <a:rPr lang="en-US" dirty="0"/>
              <a:t>Renewing regular team-building operations at all levels.</a:t>
            </a:r>
          </a:p>
          <a:p>
            <a:pPr lvl="2"/>
            <a:r>
              <a:rPr lang="en-US" dirty="0"/>
              <a:t>Providing long-term support for key players (especially project managers).</a:t>
            </a:r>
            <a:endParaRPr lang="fr-FR" dirty="0"/>
          </a:p>
        </p:txBody>
      </p:sp>
      <p:sp>
        <p:nvSpPr>
          <p:cNvPr id="4" name="Espace réservé de la date 3">
            <a:extLst>
              <a:ext uri="{FF2B5EF4-FFF2-40B4-BE49-F238E27FC236}">
                <a16:creationId xmlns:a16="http://schemas.microsoft.com/office/drawing/2014/main" id="{C1D9E1F4-AFA0-C8EA-B235-A76E9F9C96B8}"/>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4AE1C487-F6CD-126E-BB4F-204C69380D35}"/>
              </a:ext>
            </a:extLst>
          </p:cNvPr>
          <p:cNvSpPr>
            <a:spLocks noGrp="1"/>
          </p:cNvSpPr>
          <p:nvPr>
            <p:ph type="sldNum" sz="quarter" idx="12"/>
          </p:nvPr>
        </p:nvSpPr>
        <p:spPr/>
        <p:txBody>
          <a:bodyPr/>
          <a:lstStyle/>
          <a:p>
            <a:fld id="{AA427574-9D67-415E-9325-3181559018F0}" type="slidenum">
              <a:rPr lang="fr-FR" smtClean="0"/>
              <a:pPr/>
              <a:t>5</a:t>
            </a:fld>
            <a:endParaRPr lang="fr-FR" dirty="0"/>
          </a:p>
        </p:txBody>
      </p:sp>
    </p:spTree>
    <p:extLst>
      <p:ext uri="{BB962C8B-B14F-4D97-AF65-F5344CB8AC3E}">
        <p14:creationId xmlns:p14="http://schemas.microsoft.com/office/powerpoint/2010/main" val="133383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AF6FF4-8614-119C-4835-A3EEF9C90445}"/>
              </a:ext>
            </a:extLst>
          </p:cNvPr>
          <p:cNvSpPr>
            <a:spLocks noGrp="1"/>
          </p:cNvSpPr>
          <p:nvPr>
            <p:ph type="title"/>
          </p:nvPr>
        </p:nvSpPr>
        <p:spPr/>
        <p:txBody>
          <a:bodyPr/>
          <a:lstStyle/>
          <a:p>
            <a:r>
              <a:rPr lang="en-US" b="0" dirty="0"/>
              <a:t>Each project-phase carries human challenges </a:t>
            </a:r>
            <a:br>
              <a:rPr lang="en-US" b="0" dirty="0"/>
            </a:br>
            <a:r>
              <a:rPr lang="en-US" b="0" dirty="0"/>
              <a:t>that can lead in the right or wrong direction</a:t>
            </a:r>
            <a:endParaRPr lang="fr-FR" b="0" dirty="0"/>
          </a:p>
        </p:txBody>
      </p:sp>
      <p:sp>
        <p:nvSpPr>
          <p:cNvPr id="3" name="Espace réservé du contenu 2">
            <a:extLst>
              <a:ext uri="{FF2B5EF4-FFF2-40B4-BE49-F238E27FC236}">
                <a16:creationId xmlns:a16="http://schemas.microsoft.com/office/drawing/2014/main" id="{94ECC9AB-2F78-E492-7DD1-D4EB26880042}"/>
              </a:ext>
            </a:extLst>
          </p:cNvPr>
          <p:cNvSpPr>
            <a:spLocks noGrp="1"/>
          </p:cNvSpPr>
          <p:nvPr>
            <p:ph idx="1"/>
          </p:nvPr>
        </p:nvSpPr>
        <p:spPr/>
        <p:txBody>
          <a:bodyPr>
            <a:normAutofit/>
          </a:bodyPr>
          <a:lstStyle/>
          <a:p>
            <a:r>
              <a:rPr lang="fr-FR" dirty="0"/>
              <a:t>GOING LIVE</a:t>
            </a:r>
          </a:p>
          <a:p>
            <a:pPr lvl="1"/>
            <a:r>
              <a:rPr lang="en-US" dirty="0"/>
              <a:t>Deadline day is approaching, time is running out, efforts are being enhanced and surprises are popping-up! Collective decision-making is delicate and laborious, initial and differentiating paradigms resurface and tensions can be at their height.</a:t>
            </a:r>
          </a:p>
          <a:p>
            <a:pPr lvl="1"/>
            <a:r>
              <a:rPr lang="en-US" dirty="0"/>
              <a:t>The human challenges in this phase are :</a:t>
            </a:r>
          </a:p>
          <a:p>
            <a:pPr lvl="2"/>
            <a:r>
              <a:rPr lang="en-US" dirty="0"/>
              <a:t>Supporting decision-makers and managers as their strategies and make decisions evolve.</a:t>
            </a:r>
          </a:p>
          <a:p>
            <a:pPr lvl="2"/>
            <a:r>
              <a:rPr lang="en-US" dirty="0"/>
              <a:t>Preserving the "shared project", its values and its ground rules to get through the turmoil.</a:t>
            </a:r>
          </a:p>
          <a:p>
            <a:pPr lvl="2"/>
            <a:r>
              <a:rPr lang="en-US" dirty="0"/>
              <a:t>Boosting self-confidence and trust between individuals, between teams and between organizations.</a:t>
            </a:r>
          </a:p>
          <a:p>
            <a:pPr lvl="2"/>
            <a:endParaRPr lang="en-US" dirty="0"/>
          </a:p>
          <a:p>
            <a:r>
              <a:rPr lang="en-US" dirty="0"/>
              <a:t> </a:t>
            </a:r>
            <a:r>
              <a:rPr lang="fr-FR" dirty="0"/>
              <a:t>CUT-OVER</a:t>
            </a:r>
          </a:p>
          <a:p>
            <a:pPr marL="685800" lvl="2">
              <a:spcBef>
                <a:spcPts val="1000"/>
              </a:spcBef>
              <a:buFont typeface="Wingdings" pitchFamily="2" charset="2"/>
              <a:buChar char="§"/>
            </a:pPr>
            <a:r>
              <a:rPr lang="en-US" dirty="0"/>
              <a:t>On the one hand, the purchaser / beneficiary (to whom the project is dedicated) requires experts and project teams (who are often assigned to new projects) to make adjustments; even if this means transposing or misleading procedures (for example, “delivery statement”) and applicable practices. On the other hand, "successor" teams (production, maintenance, service, etc.) come back to the project team over and over for more specific needs and skills, information and knowledge. </a:t>
            </a:r>
          </a:p>
          <a:p>
            <a:pPr marL="685800" lvl="2">
              <a:spcBef>
                <a:spcPts val="1000"/>
              </a:spcBef>
              <a:buFont typeface="Wingdings" pitchFamily="2" charset="2"/>
              <a:buChar char="§"/>
            </a:pPr>
            <a:r>
              <a:rPr lang="en-US" dirty="0"/>
              <a:t>The human challenge in this phase is :</a:t>
            </a:r>
          </a:p>
          <a:p>
            <a:pPr lvl="2"/>
            <a:r>
              <a:rPr lang="en-US" dirty="0"/>
              <a:t>Facilitating communication and trust between project teams and continuing teams.</a:t>
            </a:r>
          </a:p>
          <a:p>
            <a:pPr lvl="2"/>
            <a:r>
              <a:rPr lang="en-US" dirty="0"/>
              <a:t>Supporting transition to new operating modes (product mode, application management mode, running mode, etc.).</a:t>
            </a:r>
            <a:endParaRPr lang="fr-FR" dirty="0"/>
          </a:p>
          <a:p>
            <a:pPr lvl="2"/>
            <a:endParaRPr lang="fr-FR" dirty="0"/>
          </a:p>
          <a:p>
            <a:pPr lvl="2"/>
            <a:endParaRPr lang="fr-FR" dirty="0"/>
          </a:p>
          <a:p>
            <a:pPr lvl="2"/>
            <a:endParaRPr lang="fr-FR" dirty="0"/>
          </a:p>
          <a:p>
            <a:pPr lvl="2"/>
            <a:endParaRPr lang="fr-FR" dirty="0"/>
          </a:p>
          <a:p>
            <a:pPr lvl="2"/>
            <a:endParaRPr lang="fr-FR" dirty="0"/>
          </a:p>
          <a:p>
            <a:pPr lvl="2"/>
            <a:endParaRPr lang="fr-FR" dirty="0"/>
          </a:p>
          <a:p>
            <a:pPr lvl="2"/>
            <a:endParaRPr lang="fr-FR" dirty="0"/>
          </a:p>
          <a:p>
            <a:pPr marL="914400" lvl="2" indent="0">
              <a:buNone/>
            </a:pPr>
            <a:endParaRPr lang="fr-FR" dirty="0"/>
          </a:p>
          <a:p>
            <a:pPr marL="0" indent="0">
              <a:buNone/>
            </a:pPr>
            <a:endParaRPr lang="fr-FR" dirty="0"/>
          </a:p>
        </p:txBody>
      </p:sp>
      <p:sp>
        <p:nvSpPr>
          <p:cNvPr id="4" name="Espace réservé de la date 3">
            <a:extLst>
              <a:ext uri="{FF2B5EF4-FFF2-40B4-BE49-F238E27FC236}">
                <a16:creationId xmlns:a16="http://schemas.microsoft.com/office/drawing/2014/main" id="{C1D9E1F4-AFA0-C8EA-B235-A76E9F9C96B8}"/>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4AE1C487-F6CD-126E-BB4F-204C69380D35}"/>
              </a:ext>
            </a:extLst>
          </p:cNvPr>
          <p:cNvSpPr>
            <a:spLocks noGrp="1"/>
          </p:cNvSpPr>
          <p:nvPr>
            <p:ph type="sldNum" sz="quarter" idx="12"/>
          </p:nvPr>
        </p:nvSpPr>
        <p:spPr/>
        <p:txBody>
          <a:bodyPr/>
          <a:lstStyle/>
          <a:p>
            <a:fld id="{AA427574-9D67-415E-9325-3181559018F0}" type="slidenum">
              <a:rPr lang="fr-FR" smtClean="0"/>
              <a:pPr/>
              <a:t>6</a:t>
            </a:fld>
            <a:endParaRPr lang="fr-FR" dirty="0"/>
          </a:p>
        </p:txBody>
      </p:sp>
    </p:spTree>
    <p:extLst>
      <p:ext uri="{BB962C8B-B14F-4D97-AF65-F5344CB8AC3E}">
        <p14:creationId xmlns:p14="http://schemas.microsoft.com/office/powerpoint/2010/main" val="13338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D4C3CB-8007-B244-DD17-5DC3CDD7FF06}"/>
              </a:ext>
            </a:extLst>
          </p:cNvPr>
          <p:cNvSpPr>
            <a:spLocks noGrp="1"/>
          </p:cNvSpPr>
          <p:nvPr>
            <p:ph type="title"/>
          </p:nvPr>
        </p:nvSpPr>
        <p:spPr/>
        <p:txBody>
          <a:bodyPr/>
          <a:lstStyle/>
          <a:p>
            <a:r>
              <a:rPr lang="en-US" b="0" dirty="0"/>
              <a:t> The end of a project: an opportunity for collective learning</a:t>
            </a:r>
            <a:endParaRPr lang="fr-FR" b="0" dirty="0"/>
          </a:p>
        </p:txBody>
      </p:sp>
      <p:sp>
        <p:nvSpPr>
          <p:cNvPr id="3" name="Espace réservé du contenu 2">
            <a:extLst>
              <a:ext uri="{FF2B5EF4-FFF2-40B4-BE49-F238E27FC236}">
                <a16:creationId xmlns:a16="http://schemas.microsoft.com/office/drawing/2014/main" id="{7963E483-F038-75F8-D8EF-39A2738EB0D6}"/>
              </a:ext>
            </a:extLst>
          </p:cNvPr>
          <p:cNvSpPr>
            <a:spLocks noGrp="1"/>
          </p:cNvSpPr>
          <p:nvPr>
            <p:ph idx="1"/>
          </p:nvPr>
        </p:nvSpPr>
        <p:spPr/>
        <p:txBody>
          <a:bodyPr>
            <a:normAutofit/>
          </a:bodyPr>
          <a:lstStyle/>
          <a:p>
            <a:r>
              <a:rPr lang="fr-FR" dirty="0"/>
              <a:t>PHEW, IT'S OVER...</a:t>
            </a:r>
            <a:br>
              <a:rPr lang="fr-FR" dirty="0"/>
            </a:br>
            <a:r>
              <a:rPr lang="en-US" sz="1400" dirty="0"/>
              <a:t>Projects often end with renewed tensions and then... with the disappearance of various members, caught up in other projects or activities. This has two consequences:</a:t>
            </a:r>
          </a:p>
          <a:p>
            <a:pPr lvl="1"/>
            <a:r>
              <a:rPr lang="en-US" dirty="0"/>
              <a:t>The project is remembered primarily for its negative aspects.</a:t>
            </a:r>
          </a:p>
          <a:p>
            <a:pPr lvl="1"/>
            <a:r>
              <a:rPr lang="en-US" dirty="0"/>
              <a:t>The whole project experience, blended of individual and shared stories, does not provide for common learning experiences.</a:t>
            </a:r>
          </a:p>
          <a:p>
            <a:pPr marL="0" indent="0">
              <a:buNone/>
            </a:pPr>
            <a:endParaRPr lang="en-US" dirty="0"/>
          </a:p>
          <a:p>
            <a:r>
              <a:rPr lang="en-US" dirty="0"/>
              <a:t>TAKE SOME TIME TO LOOK BACK... AND PREPARE FOR FUTURE COLLABORATIONS </a:t>
            </a:r>
          </a:p>
          <a:p>
            <a:pPr lvl="1"/>
            <a:r>
              <a:rPr lang="en-US" dirty="0"/>
              <a:t>Together with the teams involved, carry out a few autopsies on malfunctions which may have been detrimental to performance (deadlines, costs) and/or to the human functioning on the project. </a:t>
            </a:r>
          </a:p>
          <a:p>
            <a:pPr lvl="1"/>
            <a:r>
              <a:rPr lang="en-US" dirty="0"/>
              <a:t>The aim here is not to find culprits, but to close latent communication problems, drain-out unspoken frustrations and defuse the risk of pervasive resentment.</a:t>
            </a:r>
          </a:p>
          <a:p>
            <a:pPr lvl="1"/>
            <a:r>
              <a:rPr lang="en-US" dirty="0"/>
              <a:t>Focus on what has worked well, on the small successes that have punctuated the project, so that everyone is aware and benefits from them (learning) and highlights them (providing motivation).</a:t>
            </a:r>
          </a:p>
          <a:p>
            <a:pPr lvl="1"/>
            <a:r>
              <a:rPr lang="en-US" dirty="0"/>
              <a:t>Identify good practices that can be implemented in other projects.</a:t>
            </a:r>
          </a:p>
          <a:p>
            <a:pPr lvl="1"/>
            <a:r>
              <a:rPr lang="en-US" dirty="0"/>
              <a:t>It is true that it is difficult to find the time at this stage of the project, however, this type of backtracking can be done in a very short space of time. This is all the more crucial when project participants will have to work together again in the future.</a:t>
            </a:r>
            <a:endParaRPr lang="fr-FR" dirty="0"/>
          </a:p>
        </p:txBody>
      </p:sp>
      <p:sp>
        <p:nvSpPr>
          <p:cNvPr id="4" name="Espace réservé de la date 3">
            <a:extLst>
              <a:ext uri="{FF2B5EF4-FFF2-40B4-BE49-F238E27FC236}">
                <a16:creationId xmlns:a16="http://schemas.microsoft.com/office/drawing/2014/main" id="{43F53C87-8E21-DFD8-AA60-F709CD89FC49}"/>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C6129FC1-1239-8E1F-DB0A-D492D3E2BD84}"/>
              </a:ext>
            </a:extLst>
          </p:cNvPr>
          <p:cNvSpPr>
            <a:spLocks noGrp="1"/>
          </p:cNvSpPr>
          <p:nvPr>
            <p:ph type="sldNum" sz="quarter" idx="12"/>
          </p:nvPr>
        </p:nvSpPr>
        <p:spPr/>
        <p:txBody>
          <a:bodyPr/>
          <a:lstStyle/>
          <a:p>
            <a:fld id="{AA427574-9D67-415E-9325-3181559018F0}" type="slidenum">
              <a:rPr lang="fr-FR" smtClean="0"/>
              <a:pPr/>
              <a:t>7</a:t>
            </a:fld>
            <a:endParaRPr lang="fr-FR" dirty="0"/>
          </a:p>
        </p:txBody>
      </p:sp>
    </p:spTree>
    <p:extLst>
      <p:ext uri="{BB962C8B-B14F-4D97-AF65-F5344CB8AC3E}">
        <p14:creationId xmlns:p14="http://schemas.microsoft.com/office/powerpoint/2010/main" val="379043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EE42A1-DF4E-C75F-816E-C49502DABB84}"/>
              </a:ext>
            </a:extLst>
          </p:cNvPr>
          <p:cNvSpPr>
            <a:spLocks noGrp="1"/>
          </p:cNvSpPr>
          <p:nvPr>
            <p:ph type="title"/>
          </p:nvPr>
        </p:nvSpPr>
        <p:spPr/>
        <p:txBody>
          <a:bodyPr>
            <a:normAutofit/>
          </a:bodyPr>
          <a:lstStyle/>
          <a:p>
            <a:r>
              <a:rPr lang="fr-FR" b="0" dirty="0"/>
              <a:t>Coaching and HR Consulting services</a:t>
            </a:r>
          </a:p>
        </p:txBody>
      </p:sp>
      <p:sp>
        <p:nvSpPr>
          <p:cNvPr id="3" name="Espace réservé du contenu 2">
            <a:extLst>
              <a:ext uri="{FF2B5EF4-FFF2-40B4-BE49-F238E27FC236}">
                <a16:creationId xmlns:a16="http://schemas.microsoft.com/office/drawing/2014/main" id="{6401D786-D74C-96DB-A5EB-09F92B2F6B0E}"/>
              </a:ext>
            </a:extLst>
          </p:cNvPr>
          <p:cNvSpPr>
            <a:spLocks noGrp="1"/>
          </p:cNvSpPr>
          <p:nvPr>
            <p:ph idx="1"/>
          </p:nvPr>
        </p:nvSpPr>
        <p:spPr/>
        <p:txBody>
          <a:bodyPr/>
          <a:lstStyle/>
          <a:p>
            <a:r>
              <a:rPr lang="fr-FR" dirty="0"/>
              <a:t>PRINCIPLES </a:t>
            </a:r>
          </a:p>
          <a:p>
            <a:pPr lvl="1"/>
            <a:r>
              <a:rPr lang="en-US" dirty="0"/>
              <a:t>A tailor-made approach, adapted to each specific situation.</a:t>
            </a:r>
          </a:p>
          <a:p>
            <a:pPr lvl="1"/>
            <a:r>
              <a:rPr lang="en-US" dirty="0"/>
              <a:t>A strong consideration of cultural differences (values, nationalities, directions, professions…) which are often a source of misunderstanding.</a:t>
            </a:r>
          </a:p>
          <a:p>
            <a:pPr lvl="1"/>
            <a:r>
              <a:rPr lang="en-US" dirty="0"/>
              <a:t>A continuous concern for meeting commitments (quality, deadlines, costs) of main project-contributors.</a:t>
            </a:r>
            <a:br>
              <a:rPr lang="fr-FR" dirty="0"/>
            </a:br>
            <a:endParaRPr lang="fr-FR" dirty="0"/>
          </a:p>
          <a:p>
            <a:r>
              <a:rPr lang="fr-FR" dirty="0"/>
              <a:t>FOCUS </a:t>
            </a:r>
            <a:br>
              <a:rPr lang="fr-FR" dirty="0"/>
            </a:br>
            <a:r>
              <a:rPr lang="en-US" sz="1400" dirty="0"/>
              <a:t>We focus on four areas :</a:t>
            </a:r>
          </a:p>
          <a:p>
            <a:pPr lvl="1"/>
            <a:r>
              <a:rPr lang="en-US" dirty="0"/>
              <a:t>One person, often sponsor or project manager but also other key players (experts, for example) at critical moments.</a:t>
            </a:r>
          </a:p>
          <a:p>
            <a:pPr lvl="1"/>
            <a:r>
              <a:rPr lang="en-US" dirty="0"/>
              <a:t>Two or three leaders who must converge towards a common vision.</a:t>
            </a:r>
          </a:p>
          <a:p>
            <a:pPr lvl="1"/>
            <a:r>
              <a:rPr lang="en-US" dirty="0"/>
              <a:t>A team (project, sub-project, committee, etc.) whose operation needs to be optimized.</a:t>
            </a:r>
          </a:p>
          <a:p>
            <a:pPr lvl="1"/>
            <a:r>
              <a:rPr lang="en-US" dirty="0"/>
              <a:t>Several teams who must work together to ensure the success of the project.</a:t>
            </a:r>
          </a:p>
          <a:p>
            <a:r>
              <a:rPr lang="fr-FR" dirty="0"/>
              <a:t>CONTENTS</a:t>
            </a:r>
          </a:p>
          <a:p>
            <a:pPr lvl="1"/>
            <a:r>
              <a:rPr lang="en-US" dirty="0"/>
              <a:t>Coaching or mentoring : either one-off (problem-solving) or over time (regular / in anticipation).</a:t>
            </a:r>
          </a:p>
          <a:p>
            <a:pPr lvl="1"/>
            <a:r>
              <a:rPr lang="en-US" dirty="0"/>
              <a:t>Team building at each sensitive stage (Kick-off, COPROJ, COPIL, expert workshop, GO/No GO, etc.).</a:t>
            </a:r>
          </a:p>
          <a:p>
            <a:pPr lvl="1"/>
            <a:r>
              <a:rPr lang="en-US" dirty="0"/>
              <a:t>HR training or awareness-raising (intercultural, leadership, communication, change management, etc.).</a:t>
            </a:r>
          </a:p>
          <a:p>
            <a:pPr lvl="1"/>
            <a:r>
              <a:rPr lang="en-US" dirty="0"/>
              <a:t>Communication and anticipation of tensions by continuous management of sensitive relationships between different stakeholders.</a:t>
            </a:r>
            <a:endParaRPr lang="fr-FR" dirty="0"/>
          </a:p>
        </p:txBody>
      </p:sp>
      <p:sp>
        <p:nvSpPr>
          <p:cNvPr id="4" name="Espace réservé de la date 3">
            <a:extLst>
              <a:ext uri="{FF2B5EF4-FFF2-40B4-BE49-F238E27FC236}">
                <a16:creationId xmlns:a16="http://schemas.microsoft.com/office/drawing/2014/main" id="{6AC24EF7-9CE8-7947-FC24-4E6960218002}"/>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1DAACB40-8DFD-E463-64B7-7794296B4543}"/>
              </a:ext>
            </a:extLst>
          </p:cNvPr>
          <p:cNvSpPr>
            <a:spLocks noGrp="1"/>
          </p:cNvSpPr>
          <p:nvPr>
            <p:ph type="sldNum" sz="quarter" idx="12"/>
          </p:nvPr>
        </p:nvSpPr>
        <p:spPr/>
        <p:txBody>
          <a:bodyPr/>
          <a:lstStyle/>
          <a:p>
            <a:fld id="{AA427574-9D67-415E-9325-3181559018F0}" type="slidenum">
              <a:rPr lang="fr-FR" smtClean="0"/>
              <a:pPr/>
              <a:t>8</a:t>
            </a:fld>
            <a:endParaRPr lang="fr-FR" dirty="0"/>
          </a:p>
        </p:txBody>
      </p:sp>
    </p:spTree>
    <p:extLst>
      <p:ext uri="{BB962C8B-B14F-4D97-AF65-F5344CB8AC3E}">
        <p14:creationId xmlns:p14="http://schemas.microsoft.com/office/powerpoint/2010/main" val="158759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D76DC3-2005-81BC-E244-6223A4EB2784}"/>
              </a:ext>
            </a:extLst>
          </p:cNvPr>
          <p:cNvSpPr>
            <a:spLocks noGrp="1"/>
          </p:cNvSpPr>
          <p:nvPr>
            <p:ph type="title"/>
          </p:nvPr>
        </p:nvSpPr>
        <p:spPr/>
        <p:txBody>
          <a:bodyPr/>
          <a:lstStyle/>
          <a:p>
            <a:r>
              <a:rPr lang="fr-FR" b="0" dirty="0" err="1"/>
              <a:t>Your</a:t>
            </a:r>
            <a:r>
              <a:rPr lang="fr-FR" b="0" dirty="0"/>
              <a:t> contact </a:t>
            </a:r>
            <a:r>
              <a:rPr lang="fr-FR" b="0" dirty="0">
                <a:solidFill>
                  <a:srgbClr val="071344"/>
                </a:solidFill>
              </a:rPr>
              <a:t>Olivier Vedel</a:t>
            </a:r>
          </a:p>
        </p:txBody>
      </p:sp>
      <p:sp>
        <p:nvSpPr>
          <p:cNvPr id="3" name="Espace réservé du contenu 2">
            <a:extLst>
              <a:ext uri="{FF2B5EF4-FFF2-40B4-BE49-F238E27FC236}">
                <a16:creationId xmlns:a16="http://schemas.microsoft.com/office/drawing/2014/main" id="{2CB529E6-F672-8F6B-4482-B6FE8901AEAC}"/>
              </a:ext>
            </a:extLst>
          </p:cNvPr>
          <p:cNvSpPr>
            <a:spLocks noGrp="1"/>
          </p:cNvSpPr>
          <p:nvPr>
            <p:ph idx="1"/>
          </p:nvPr>
        </p:nvSpPr>
        <p:spPr>
          <a:xfrm>
            <a:off x="838200" y="1624459"/>
            <a:ext cx="5223387" cy="4552504"/>
          </a:xfrm>
        </p:spPr>
        <p:txBody>
          <a:bodyPr>
            <a:normAutofit/>
          </a:bodyPr>
          <a:lstStyle/>
          <a:p>
            <a:r>
              <a:rPr lang="fr-FR" dirty="0"/>
              <a:t>BACKGROUND</a:t>
            </a:r>
          </a:p>
          <a:p>
            <a:pPr>
              <a:buNone/>
            </a:pPr>
            <a:r>
              <a:rPr lang="en-US" dirty="0"/>
              <a:t>15 years' professional experience in Human Resources:</a:t>
            </a:r>
          </a:p>
          <a:p>
            <a:pPr lvl="1"/>
            <a:r>
              <a:rPr lang="en-US" dirty="0"/>
              <a:t>HRIS and HR transformation projects (for companies: listed, global, family-owned, SME, non-profit).</a:t>
            </a:r>
          </a:p>
          <a:p>
            <a:pPr lvl="1"/>
            <a:r>
              <a:rPr lang="en-US" dirty="0"/>
              <a:t>In-house (employee) and external (consulting, advisor, freelance)</a:t>
            </a:r>
          </a:p>
          <a:p>
            <a:pPr lvl="1"/>
            <a:r>
              <a:rPr lang="en-US" dirty="0"/>
              <a:t>Experience in international companies with a strong local culture.</a:t>
            </a:r>
          </a:p>
          <a:p>
            <a:pPr lvl="1"/>
            <a:r>
              <a:rPr lang="en-US" dirty="0"/>
              <a:t>English – French – Spanish.</a:t>
            </a:r>
          </a:p>
          <a:p>
            <a:pPr marL="457200" lvl="1" indent="0">
              <a:buNone/>
            </a:pPr>
            <a:endParaRPr lang="fr-FR" dirty="0"/>
          </a:p>
          <a:p>
            <a:r>
              <a:rPr lang="fr-FR" dirty="0"/>
              <a:t>JOBS HELD</a:t>
            </a:r>
          </a:p>
          <a:p>
            <a:pPr lvl="1"/>
            <a:r>
              <a:rPr lang="en-US" dirty="0"/>
              <a:t>Coaching.</a:t>
            </a:r>
          </a:p>
          <a:p>
            <a:pPr lvl="1"/>
            <a:r>
              <a:rPr lang="en-US" dirty="0"/>
              <a:t>HR and HRIS project manager.</a:t>
            </a:r>
          </a:p>
          <a:p>
            <a:pPr lvl="1"/>
            <a:r>
              <a:rPr lang="en-US" dirty="0"/>
              <a:t>HR digitalization and performance advisor.</a:t>
            </a:r>
          </a:p>
          <a:p>
            <a:pPr lvl="1"/>
            <a:r>
              <a:rPr lang="en-US" dirty="0"/>
              <a:t>Payroll &amp; Administration Manager.</a:t>
            </a:r>
          </a:p>
          <a:p>
            <a:pPr lvl="1"/>
            <a:r>
              <a:rPr lang="en-US" dirty="0"/>
              <a:t>Headhunting and recruitment.</a:t>
            </a:r>
            <a:endParaRPr lang="fr-FR" dirty="0"/>
          </a:p>
          <a:p>
            <a:pPr lvl="1"/>
            <a:endParaRPr lang="fr-FR" dirty="0"/>
          </a:p>
        </p:txBody>
      </p:sp>
      <p:sp>
        <p:nvSpPr>
          <p:cNvPr id="4" name="Espace réservé de la date 3">
            <a:extLst>
              <a:ext uri="{FF2B5EF4-FFF2-40B4-BE49-F238E27FC236}">
                <a16:creationId xmlns:a16="http://schemas.microsoft.com/office/drawing/2014/main" id="{AF66C2A3-4F9F-8E3D-F89D-B06217F4667F}"/>
              </a:ext>
            </a:extLst>
          </p:cNvPr>
          <p:cNvSpPr>
            <a:spLocks noGrp="1"/>
          </p:cNvSpPr>
          <p:nvPr>
            <p:ph type="dt" sz="half" idx="10"/>
          </p:nvPr>
        </p:nvSpPr>
        <p:spPr/>
        <p:txBody>
          <a:bodyPr/>
          <a:lstStyle/>
          <a:p>
            <a:fld id="{86A28C7E-47CF-4005-8C18-CE8837E4A7C6}" type="datetime1">
              <a:rPr lang="fr-FR" smtClean="0"/>
              <a:pPr/>
              <a:t>29/11/2023</a:t>
            </a:fld>
            <a:endParaRPr lang="fr-FR" dirty="0"/>
          </a:p>
        </p:txBody>
      </p:sp>
      <p:sp>
        <p:nvSpPr>
          <p:cNvPr id="5" name="Espace réservé du numéro de diapositive 4">
            <a:extLst>
              <a:ext uri="{FF2B5EF4-FFF2-40B4-BE49-F238E27FC236}">
                <a16:creationId xmlns:a16="http://schemas.microsoft.com/office/drawing/2014/main" id="{27BD1AC5-7074-7594-6F3B-47C486EA3AEA}"/>
              </a:ext>
            </a:extLst>
          </p:cNvPr>
          <p:cNvSpPr>
            <a:spLocks noGrp="1"/>
          </p:cNvSpPr>
          <p:nvPr>
            <p:ph type="sldNum" sz="quarter" idx="12"/>
          </p:nvPr>
        </p:nvSpPr>
        <p:spPr/>
        <p:txBody>
          <a:bodyPr/>
          <a:lstStyle/>
          <a:p>
            <a:fld id="{AA427574-9D67-415E-9325-3181559018F0}" type="slidenum">
              <a:rPr lang="fr-FR" smtClean="0"/>
              <a:pPr/>
              <a:t>9</a:t>
            </a:fld>
            <a:endParaRPr lang="fr-FR" dirty="0"/>
          </a:p>
        </p:txBody>
      </p:sp>
      <p:sp>
        <p:nvSpPr>
          <p:cNvPr id="6" name="Espace réservé du contenu 2">
            <a:extLst>
              <a:ext uri="{FF2B5EF4-FFF2-40B4-BE49-F238E27FC236}">
                <a16:creationId xmlns:a16="http://schemas.microsoft.com/office/drawing/2014/main" id="{2CB529E6-F672-8F6B-4482-B6FE8901AEAC}"/>
              </a:ext>
            </a:extLst>
          </p:cNvPr>
          <p:cNvSpPr txBox="1">
            <a:spLocks/>
          </p:cNvSpPr>
          <p:nvPr/>
        </p:nvSpPr>
        <p:spPr>
          <a:xfrm>
            <a:off x="6712949" y="1644127"/>
            <a:ext cx="5223387" cy="4552504"/>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
                <a:schemeClr val="accent2">
                  <a:lumMod val="75000"/>
                </a:schemeClr>
              </a:buClr>
              <a:buSzTx/>
              <a:buFontTx/>
              <a:buBlip>
                <a:blip r:embed="rId2"/>
              </a:buBlip>
              <a:tabLst/>
              <a:defRPr/>
            </a:pPr>
            <a:r>
              <a:rPr kumimoji="0" lang="fr-FR" sz="1600" b="0" i="0" u="none" strike="noStrike" kern="1200" cap="none" spc="0" normalizeH="0" baseline="0" noProof="0" dirty="0">
                <a:ln>
                  <a:noFill/>
                </a:ln>
                <a:solidFill>
                  <a:schemeClr val="tx2">
                    <a:lumMod val="75000"/>
                  </a:schemeClr>
                </a:solidFill>
                <a:effectLst/>
                <a:uLnTx/>
                <a:uFillTx/>
                <a:latin typeface="+mn-lt"/>
                <a:ea typeface="+mn-ea"/>
                <a:cs typeface="+mn-cs"/>
              </a:rPr>
              <a:t>DRIVING FORCE </a:t>
            </a:r>
            <a:br>
              <a:rPr kumimoji="0" lang="fr-FR" sz="1600" b="0" i="0" u="none" strike="noStrike" kern="1200" cap="none" spc="0" normalizeH="0" baseline="0" noProof="0" dirty="0">
                <a:ln>
                  <a:noFill/>
                </a:ln>
                <a:solidFill>
                  <a:schemeClr val="tx2">
                    <a:lumMod val="75000"/>
                  </a:schemeClr>
                </a:solidFill>
                <a:effectLst/>
                <a:uLnTx/>
                <a:uFillTx/>
                <a:latin typeface="+mn-lt"/>
                <a:ea typeface="+mn-ea"/>
                <a:cs typeface="+mn-cs"/>
              </a:rPr>
            </a:br>
            <a:r>
              <a:rPr kumimoji="0" lang="en-US" sz="1400" b="0" i="0" u="none" strike="noStrike" kern="1200" cap="none" spc="0" normalizeH="0" baseline="0" noProof="0" dirty="0">
                <a:ln>
                  <a:noFill/>
                </a:ln>
                <a:solidFill>
                  <a:schemeClr val="tx2">
                    <a:lumMod val="75000"/>
                  </a:schemeClr>
                </a:solidFill>
                <a:effectLst/>
                <a:uLnTx/>
                <a:uFillTx/>
                <a:latin typeface="+mn-lt"/>
                <a:ea typeface="+mn-ea"/>
                <a:cs typeface="+mn-cs"/>
              </a:rPr>
              <a:t>Supporting people and their social systems by :</a:t>
            </a:r>
          </a:p>
          <a:p>
            <a:pPr marL="742950" lvl="1" indent="-285750">
              <a:lnSpc>
                <a:spcPct val="90000"/>
              </a:lnSpc>
              <a:spcBef>
                <a:spcPts val="1000"/>
              </a:spcBef>
              <a:buClr>
                <a:schemeClr val="accent2">
                  <a:lumMod val="75000"/>
                </a:schemeClr>
              </a:buClr>
              <a:buFont typeface="Wingdings" panose="05000000000000000000" pitchFamily="2" charset="2"/>
              <a:buChar char="§"/>
              <a:defRPr/>
            </a:pPr>
            <a:r>
              <a:rPr lang="en-US" sz="1400" dirty="0">
                <a:solidFill>
                  <a:schemeClr val="tx2">
                    <a:lumMod val="75000"/>
                  </a:schemeClr>
                </a:solidFill>
              </a:rPr>
              <a:t>Considering their deepest motivations and their internal functioning.</a:t>
            </a:r>
          </a:p>
          <a:p>
            <a:pPr marL="742950" lvl="1" indent="-285750">
              <a:lnSpc>
                <a:spcPct val="90000"/>
              </a:lnSpc>
              <a:spcBef>
                <a:spcPts val="1000"/>
              </a:spcBef>
              <a:buClr>
                <a:schemeClr val="accent2">
                  <a:lumMod val="75000"/>
                </a:schemeClr>
              </a:buClr>
              <a:buFont typeface="Wingdings" panose="05000000000000000000" pitchFamily="2" charset="2"/>
              <a:buChar char="§"/>
              <a:defRPr/>
            </a:pPr>
            <a:r>
              <a:rPr lang="en-US" sz="1400" dirty="0">
                <a:solidFill>
                  <a:schemeClr val="tx2">
                    <a:lumMod val="75000"/>
                  </a:schemeClr>
                </a:solidFill>
              </a:rPr>
              <a:t>Adapting to their environments and their relationships with others.</a:t>
            </a:r>
          </a:p>
          <a:p>
            <a:pPr marL="742950" lvl="1" indent="-285750">
              <a:lnSpc>
                <a:spcPct val="90000"/>
              </a:lnSpc>
              <a:spcBef>
                <a:spcPts val="1000"/>
              </a:spcBef>
              <a:buClr>
                <a:schemeClr val="accent2">
                  <a:lumMod val="75000"/>
                </a:schemeClr>
              </a:buClr>
              <a:buFont typeface="Wingdings" panose="05000000000000000000" pitchFamily="2" charset="2"/>
              <a:buChar char="§"/>
              <a:defRPr/>
            </a:pPr>
            <a:r>
              <a:rPr lang="en-US" sz="1400" dirty="0">
                <a:solidFill>
                  <a:schemeClr val="tx2">
                    <a:lumMod val="75000"/>
                  </a:schemeClr>
                </a:solidFill>
              </a:rPr>
              <a:t>Pursuing their business objectives AND freeing up human potential.</a:t>
            </a:r>
            <a:endParaRPr kumimoji="0" lang="fr-FR" sz="1400" b="0" i="0" u="none" strike="noStrike" kern="1200" cap="none" spc="0" normalizeH="0" baseline="0" noProof="0" dirty="0">
              <a:ln>
                <a:noFill/>
              </a:ln>
              <a:solidFill>
                <a:schemeClr val="tx2">
                  <a:lumMod val="75000"/>
                </a:schemeClr>
              </a:solidFill>
              <a:effectLst/>
              <a:uLnTx/>
              <a:uFillTx/>
              <a:latin typeface="+mn-lt"/>
              <a:ea typeface="+mn-ea"/>
              <a:cs typeface="+mn-cs"/>
            </a:endParaRPr>
          </a:p>
          <a:p>
            <a:pPr marL="685800" lvl="1" indent="-228600">
              <a:lnSpc>
                <a:spcPct val="90000"/>
              </a:lnSpc>
              <a:spcBef>
                <a:spcPts val="1000"/>
              </a:spcBef>
              <a:buClr>
                <a:schemeClr val="accent2">
                  <a:lumMod val="75000"/>
                </a:schemeClr>
              </a:buClr>
            </a:pPr>
            <a:endParaRPr kumimoji="0" lang="fr-FR" sz="2400" b="0" i="0" u="none" strike="noStrike" kern="1200" cap="none" spc="0" normalizeH="0" baseline="0" noProof="0" dirty="0">
              <a:ln>
                <a:noFill/>
              </a:ln>
              <a:solidFill>
                <a:schemeClr val="tx2">
                  <a:lumMod val="75000"/>
                </a:schemeClr>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
                <a:schemeClr val="accent2">
                  <a:lumMod val="75000"/>
                </a:schemeClr>
              </a:buClr>
              <a:buSzTx/>
              <a:buFontTx/>
              <a:buBlip>
                <a:blip r:embed="rId2"/>
              </a:buBlip>
              <a:tabLst/>
              <a:defRPr/>
            </a:pPr>
            <a:r>
              <a:rPr kumimoji="0" lang="fr-FR" sz="1600" b="0" i="0" u="none" strike="noStrike" kern="1200" cap="none" spc="0" normalizeH="0" baseline="0" noProof="0" dirty="0">
                <a:ln>
                  <a:noFill/>
                </a:ln>
                <a:solidFill>
                  <a:schemeClr val="tx2">
                    <a:lumMod val="75000"/>
                  </a:schemeClr>
                </a:solidFill>
                <a:effectLst/>
                <a:uLnTx/>
                <a:uFillTx/>
                <a:latin typeface="+mn-lt"/>
                <a:ea typeface="+mn-ea"/>
                <a:cs typeface="+mn-cs"/>
              </a:rPr>
              <a:t>CORE BELIEFS </a:t>
            </a: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r>
              <a:rPr kumimoji="0" lang="en-US" sz="1400" b="0" i="0" u="none" strike="noStrike" kern="1200" cap="none" spc="0" normalizeH="0" baseline="0" noProof="0" dirty="0">
                <a:ln>
                  <a:noFill/>
                </a:ln>
                <a:solidFill>
                  <a:schemeClr val="tx2">
                    <a:lumMod val="75000"/>
                  </a:schemeClr>
                </a:solidFill>
                <a:effectLst/>
                <a:uLnTx/>
                <a:uFillTx/>
                <a:latin typeface="+mn-lt"/>
                <a:ea typeface="+mn-ea"/>
                <a:cs typeface="+mn-cs"/>
              </a:rPr>
              <a:t>Mobilizing human resources rather than managing human resources. </a:t>
            </a: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r>
              <a:rPr kumimoji="0" lang="en-US" sz="1400" b="0" i="0" u="none" strike="noStrike" kern="1200" cap="none" spc="0" normalizeH="0" baseline="0" noProof="0" dirty="0">
                <a:ln>
                  <a:noFill/>
                </a:ln>
                <a:solidFill>
                  <a:schemeClr val="tx2">
                    <a:lumMod val="75000"/>
                  </a:schemeClr>
                </a:solidFill>
                <a:effectLst/>
                <a:uLnTx/>
                <a:uFillTx/>
                <a:latin typeface="+mn-lt"/>
                <a:ea typeface="+mn-ea"/>
                <a:cs typeface="+mn-cs"/>
              </a:rPr>
              <a:t>Exploring </a:t>
            </a:r>
            <a:r>
              <a:rPr lang="en-US" sz="1400" dirty="0">
                <a:solidFill>
                  <a:schemeClr val="tx2">
                    <a:lumMod val="75000"/>
                  </a:schemeClr>
                </a:solidFill>
              </a:rPr>
              <a:t>self awareness and investing mutual understanding </a:t>
            </a:r>
            <a:r>
              <a:rPr kumimoji="0" lang="en-US" sz="1400" b="0" i="0" u="none" strike="noStrike" kern="1200" cap="none" spc="0" normalizeH="0" baseline="0" noProof="0" dirty="0">
                <a:ln>
                  <a:noFill/>
                </a:ln>
                <a:solidFill>
                  <a:schemeClr val="tx2">
                    <a:lumMod val="75000"/>
                  </a:schemeClr>
                </a:solidFill>
                <a:effectLst/>
                <a:uLnTx/>
                <a:uFillTx/>
                <a:latin typeface="+mn-lt"/>
                <a:ea typeface="+mn-ea"/>
                <a:cs typeface="+mn-cs"/>
              </a:rPr>
              <a:t>to develop confidence - a key factor of performance.</a:t>
            </a:r>
          </a:p>
          <a:p>
            <a:pPr marL="685800" lvl="1" indent="-228600">
              <a:lnSpc>
                <a:spcPct val="90000"/>
              </a:lnSpc>
              <a:spcBef>
                <a:spcPts val="500"/>
              </a:spcBef>
              <a:buClr>
                <a:schemeClr val="accent2">
                  <a:lumMod val="75000"/>
                </a:schemeClr>
              </a:buClr>
              <a:buFont typeface="Wingdings" pitchFamily="2" charset="2"/>
              <a:buChar char="§"/>
              <a:defRPr/>
            </a:pPr>
            <a:r>
              <a:rPr lang="en-US" sz="1400" dirty="0">
                <a:solidFill>
                  <a:schemeClr val="tx2">
                    <a:lumMod val="75000"/>
                  </a:schemeClr>
                </a:solidFill>
              </a:rPr>
              <a:t>At all times striking </a:t>
            </a:r>
            <a:r>
              <a:rPr kumimoji="0" lang="en-US" sz="1400" b="0" i="0" u="none" strike="noStrike" kern="1200" cap="none" spc="0" normalizeH="0" baseline="0" noProof="0" dirty="0">
                <a:ln>
                  <a:noFill/>
                </a:ln>
                <a:solidFill>
                  <a:schemeClr val="tx2">
                    <a:lumMod val="75000"/>
                  </a:schemeClr>
                </a:solidFill>
                <a:effectLst/>
                <a:uLnTx/>
                <a:uFillTx/>
                <a:latin typeface="+mn-lt"/>
                <a:ea typeface="+mn-ea"/>
                <a:cs typeface="+mn-cs"/>
              </a:rPr>
              <a:t>the right balance between benevolence and high standards.</a:t>
            </a:r>
            <a:endParaRPr kumimoji="0" lang="fr-FR" sz="1400" b="0" i="0" u="none" strike="noStrike" kern="1200" cap="none" spc="0" normalizeH="0" baseline="0" noProof="0" dirty="0">
              <a:ln>
                <a:noFill/>
              </a:ln>
              <a:solidFill>
                <a:schemeClr val="tx2">
                  <a:lumMod val="75000"/>
                </a:schemeClr>
              </a:solidFill>
              <a:effectLst/>
              <a:uLnTx/>
              <a:uFillTx/>
              <a:latin typeface="+mn-lt"/>
              <a:ea typeface="+mn-ea"/>
              <a:cs typeface="+mn-cs"/>
            </a:endParaRPr>
          </a:p>
          <a:p>
            <a:pPr marL="685800" marR="0" lvl="1" indent="-228600" algn="l" defTabSz="914400" rtl="0" eaLnBrk="1" fontAlgn="auto" latinLnBrk="0" hangingPunct="1">
              <a:lnSpc>
                <a:spcPct val="90000"/>
              </a:lnSpc>
              <a:spcBef>
                <a:spcPts val="500"/>
              </a:spcBef>
              <a:spcAft>
                <a:spcPts val="0"/>
              </a:spcAft>
              <a:buClr>
                <a:schemeClr val="accent2">
                  <a:lumMod val="75000"/>
                </a:schemeClr>
              </a:buClr>
              <a:buSzTx/>
              <a:buFont typeface="Wingdings" pitchFamily="2" charset="2"/>
              <a:buChar char="§"/>
              <a:tabLst/>
              <a:defRPr/>
            </a:pPr>
            <a:endParaRPr kumimoji="0" lang="fr-FR" sz="1400" b="0" i="0" u="none" strike="noStrike" kern="1200" cap="none" spc="0" normalizeH="0" baseline="0" noProof="0" dirty="0">
              <a:ln>
                <a:noFill/>
              </a:ln>
              <a:solidFill>
                <a:schemeClr val="tx2">
                  <a:lumMod val="75000"/>
                </a:schemeClr>
              </a:solidFill>
              <a:effectLst/>
              <a:uLnTx/>
              <a:uFillTx/>
              <a:latin typeface="+mn-lt"/>
              <a:ea typeface="+mn-ea"/>
              <a:cs typeface="+mn-cs"/>
            </a:endParaRPr>
          </a:p>
        </p:txBody>
      </p:sp>
    </p:spTree>
    <p:extLst>
      <p:ext uri="{BB962C8B-B14F-4D97-AF65-F5344CB8AC3E}">
        <p14:creationId xmlns:p14="http://schemas.microsoft.com/office/powerpoint/2010/main" val="11612200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5712</TotalTime>
  <Words>1760</Words>
  <Application>Microsoft Office PowerPoint</Application>
  <PresentationFormat>Grand écran</PresentationFormat>
  <Paragraphs>139</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Cavolini</vt:lpstr>
      <vt:lpstr>Wingdings</vt:lpstr>
      <vt:lpstr>Thème Office</vt:lpstr>
      <vt:lpstr>Présentation PowerPoint</vt:lpstr>
      <vt:lpstr>Projects are the lifeblood of business</vt:lpstr>
      <vt:lpstr>Human dimensions have a major impact on a project’s output</vt:lpstr>
      <vt:lpstr>Each project-phase carries human challenges  that can lead in the right or wrong direction</vt:lpstr>
      <vt:lpstr>Each project-phase carries human challenges  that can lead in the right or wrong direction</vt:lpstr>
      <vt:lpstr>Each project-phase carries human challenges  that can lead in the right or wrong direction</vt:lpstr>
      <vt:lpstr> The end of a project: an opportunity for collective learning</vt:lpstr>
      <vt:lpstr>Coaching and HR Consulting services</vt:lpstr>
      <vt:lpstr>Your contact Olivier Vedel</vt:lpstr>
      <vt:lpstr>5 Calle Cocheras de San Cecilio 18009 Granada, SPAIN    olivier.vedel@olivehrconsulting.com   (+33) 7 66 63 52 52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Nicolas BUHLER</dc:creator>
  <cp:lastModifiedBy>Olivier Vedel</cp:lastModifiedBy>
  <cp:revision>63</cp:revision>
  <dcterms:created xsi:type="dcterms:W3CDTF">2023-06-03T16:51:40Z</dcterms:created>
  <dcterms:modified xsi:type="dcterms:W3CDTF">2023-11-29T11:44:42Z</dcterms:modified>
</cp:coreProperties>
</file>